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651" r:id="rId1"/>
  </p:sldMasterIdLst>
  <p:notesMasterIdLst>
    <p:notesMasterId r:id="rId40"/>
  </p:notesMasterIdLst>
  <p:sldIdLst>
    <p:sldId id="256" r:id="rId2"/>
    <p:sldId id="259" r:id="rId3"/>
    <p:sldId id="261" r:id="rId4"/>
    <p:sldId id="262" r:id="rId5"/>
    <p:sldId id="296"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1046" r:id="rId35"/>
    <p:sldId id="291" r:id="rId36"/>
    <p:sldId id="292" r:id="rId37"/>
    <p:sldId id="293" r:id="rId38"/>
    <p:sldId id="294" r:id="rId39"/>
  </p:sldIdLst>
  <p:sldSz cx="9144000" cy="6858000" type="screen4x3"/>
  <p:notesSz cx="7099300" cy="10234613"/>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96"/>
    <p:restoredTop sz="92973"/>
  </p:normalViewPr>
  <p:slideViewPr>
    <p:cSldViewPr>
      <p:cViewPr varScale="1">
        <p:scale>
          <a:sx n="94" d="100"/>
          <a:sy n="94" d="100"/>
        </p:scale>
        <p:origin x="1312" y="19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gif>
</file>

<file path=ppt/media/image12.png>
</file>

<file path=ppt/media/image13.png>
</file>

<file path=ppt/media/image14.png>
</file>

<file path=ppt/media/image15.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3.png>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1490" name="Rectangle 2">
            <a:extLst>
              <a:ext uri="{FF2B5EF4-FFF2-40B4-BE49-F238E27FC236}">
                <a16:creationId xmlns:a16="http://schemas.microsoft.com/office/drawing/2014/main" id="{D493D927-31F8-A3BC-18FD-758EF7F7ACFD}"/>
              </a:ext>
            </a:extLst>
          </p:cNvPr>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ea typeface="宋体" charset="0"/>
                <a:cs typeface="宋体" charset="0"/>
              </a:defRPr>
            </a:lvl1pPr>
          </a:lstStyle>
          <a:p>
            <a:pPr>
              <a:defRPr/>
            </a:pPr>
            <a:endParaRPr lang="en-US" altLang="zh-CN"/>
          </a:p>
        </p:txBody>
      </p:sp>
      <p:sp>
        <p:nvSpPr>
          <p:cNvPr id="191491" name="Rectangle 3">
            <a:extLst>
              <a:ext uri="{FF2B5EF4-FFF2-40B4-BE49-F238E27FC236}">
                <a16:creationId xmlns:a16="http://schemas.microsoft.com/office/drawing/2014/main" id="{3FB1BB01-724D-1461-45C5-342273B07FC5}"/>
              </a:ext>
            </a:extLst>
          </p:cNvPr>
          <p:cNvSpPr>
            <a:spLocks noGrp="1" noChangeArrowheads="1"/>
          </p:cNvSpPr>
          <p:nvPr>
            <p:ph type="dt" idx="1"/>
          </p:nvPr>
        </p:nvSpPr>
        <p:spPr bwMode="auto">
          <a:xfrm>
            <a:off x="4021138" y="0"/>
            <a:ext cx="3076575" cy="5111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ea typeface="宋体" charset="0"/>
                <a:cs typeface="宋体" charset="0"/>
              </a:defRPr>
            </a:lvl1pPr>
          </a:lstStyle>
          <a:p>
            <a:pPr>
              <a:defRPr/>
            </a:pPr>
            <a:endParaRPr lang="en-US" altLang="zh-CN"/>
          </a:p>
        </p:txBody>
      </p:sp>
      <p:sp>
        <p:nvSpPr>
          <p:cNvPr id="14340" name="Rectangle 4">
            <a:extLst>
              <a:ext uri="{FF2B5EF4-FFF2-40B4-BE49-F238E27FC236}">
                <a16:creationId xmlns:a16="http://schemas.microsoft.com/office/drawing/2014/main" id="{34B05491-D58F-83BA-BC28-B8164ABD2320}"/>
              </a:ext>
            </a:extLst>
          </p:cNvPr>
          <p:cNvSpPr>
            <a:spLocks noRot="1" noChangeArrowheads="1" noTextEdit="1"/>
          </p:cNvSpPr>
          <p:nvPr>
            <p:ph type="sldImg" idx="2"/>
          </p:nvPr>
        </p:nvSpPr>
        <p:spPr bwMode="auto">
          <a:xfrm>
            <a:off x="992188" y="768350"/>
            <a:ext cx="5114925"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1493" name="Rectangle 5">
            <a:extLst>
              <a:ext uri="{FF2B5EF4-FFF2-40B4-BE49-F238E27FC236}">
                <a16:creationId xmlns:a16="http://schemas.microsoft.com/office/drawing/2014/main" id="{9D1E1DDB-52FC-D5DA-CA45-132E60C5C370}"/>
              </a:ext>
            </a:extLst>
          </p:cNvPr>
          <p:cNvSpPr>
            <a:spLocks noGrp="1" noChangeArrowheads="1"/>
          </p:cNvSpPr>
          <p:nvPr>
            <p:ph type="body" sz="quarter" idx="3"/>
          </p:nvPr>
        </p:nvSpPr>
        <p:spPr bwMode="auto">
          <a:xfrm>
            <a:off x="709613" y="4860925"/>
            <a:ext cx="5680075" cy="46053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91494" name="Rectangle 6">
            <a:extLst>
              <a:ext uri="{FF2B5EF4-FFF2-40B4-BE49-F238E27FC236}">
                <a16:creationId xmlns:a16="http://schemas.microsoft.com/office/drawing/2014/main" id="{480B091A-73C5-F9FF-B9E1-945C0A153411}"/>
              </a:ext>
            </a:extLst>
          </p:cNvPr>
          <p:cNvSpPr>
            <a:spLocks noGrp="1" noChangeArrowheads="1"/>
          </p:cNvSpPr>
          <p:nvPr>
            <p:ph type="ftr" sz="quarter" idx="4"/>
          </p:nvPr>
        </p:nvSpPr>
        <p:spPr bwMode="auto">
          <a:xfrm>
            <a:off x="0" y="9721850"/>
            <a:ext cx="3076575" cy="5111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ea typeface="宋体" charset="0"/>
                <a:cs typeface="宋体" charset="0"/>
              </a:defRPr>
            </a:lvl1pPr>
          </a:lstStyle>
          <a:p>
            <a:pPr>
              <a:defRPr/>
            </a:pPr>
            <a:endParaRPr lang="en-US" altLang="zh-CN"/>
          </a:p>
        </p:txBody>
      </p:sp>
      <p:sp>
        <p:nvSpPr>
          <p:cNvPr id="191495" name="Rectangle 7">
            <a:extLst>
              <a:ext uri="{FF2B5EF4-FFF2-40B4-BE49-F238E27FC236}">
                <a16:creationId xmlns:a16="http://schemas.microsoft.com/office/drawing/2014/main" id="{DDE3CB56-B1F0-A7A9-2449-2AD84A420D3F}"/>
              </a:ext>
            </a:extLst>
          </p:cNvPr>
          <p:cNvSpPr>
            <a:spLocks noGrp="1" noChangeArrowheads="1"/>
          </p:cNvSpPr>
          <p:nvPr>
            <p:ph type="sldNum" sz="quarter" idx="5"/>
          </p:nvPr>
        </p:nvSpPr>
        <p:spPr bwMode="auto">
          <a:xfrm>
            <a:off x="4021138" y="9721850"/>
            <a:ext cx="3076575" cy="5111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86359338-C13D-3049-8CA5-D52CC4F76D4B}"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宋体" charset="0"/>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宋体" charset="0"/>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宋体" charset="0"/>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宋体" charset="0"/>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宋体"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23C2FC92-F623-333E-0B29-80E407A54C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59E66F9A-3536-6A45-8DE8-669B4BB71469}" type="slidenum">
              <a:rPr lang="en-US" altLang="zh-CN" smtClean="0"/>
              <a:pPr>
                <a:spcBef>
                  <a:spcPct val="0"/>
                </a:spcBef>
              </a:pPr>
              <a:t>1</a:t>
            </a:fld>
            <a:endParaRPr lang="en-US" altLang="zh-CN"/>
          </a:p>
        </p:txBody>
      </p:sp>
      <p:sp>
        <p:nvSpPr>
          <p:cNvPr id="16386" name="Rectangle 2">
            <a:extLst>
              <a:ext uri="{FF2B5EF4-FFF2-40B4-BE49-F238E27FC236}">
                <a16:creationId xmlns:a16="http://schemas.microsoft.com/office/drawing/2014/main" id="{971ABAE5-8A08-2307-02F2-BE56588A1795}"/>
              </a:ext>
            </a:extLst>
          </p:cNvPr>
          <p:cNvSpPr>
            <a:spLocks noRot="1" noChangeArrowheads="1" noTextEdit="1"/>
          </p:cNvSpPr>
          <p:nvPr>
            <p:ph type="sldImg"/>
          </p:nvPr>
        </p:nvSpPr>
        <p:spPr>
          <a:ln/>
        </p:spPr>
      </p:sp>
      <p:sp>
        <p:nvSpPr>
          <p:cNvPr id="16387" name="Rectangle 3">
            <a:extLst>
              <a:ext uri="{FF2B5EF4-FFF2-40B4-BE49-F238E27FC236}">
                <a16:creationId xmlns:a16="http://schemas.microsoft.com/office/drawing/2014/main" id="{68AA6841-1B2B-E526-0B31-5E0FFB2EF18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点名一般不会，如果人数太少会考虑，用上课的艺术将大家吸引过来。</a:t>
            </a:r>
          </a:p>
          <a:p>
            <a:pPr eaLnBrk="1" hangingPunct="1"/>
            <a:r>
              <a:rPr lang="zh-CN" altLang="en-US">
                <a:latin typeface="Arial" panose="020B0604020202020204" pitchFamily="34" charset="0"/>
              </a:rPr>
              <a:t>一缸水只能倒出一瓢水，我希望这一瓢水尽量多点</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B173DDB1-6504-9B75-F6DB-E1F311A7023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B38347B-AB21-1F4D-9427-90ED26608F1F}" type="slidenum">
              <a:rPr lang="en-US" altLang="zh-CN" smtClean="0"/>
              <a:pPr>
                <a:spcBef>
                  <a:spcPct val="0"/>
                </a:spcBef>
              </a:pPr>
              <a:t>23</a:t>
            </a:fld>
            <a:endParaRPr lang="en-US" altLang="zh-CN"/>
          </a:p>
        </p:txBody>
      </p:sp>
      <p:sp>
        <p:nvSpPr>
          <p:cNvPr id="58370" name="Rectangle 2">
            <a:extLst>
              <a:ext uri="{FF2B5EF4-FFF2-40B4-BE49-F238E27FC236}">
                <a16:creationId xmlns:a16="http://schemas.microsoft.com/office/drawing/2014/main" id="{6B223D5C-64DB-C957-2B95-19FBAC8CBB8C}"/>
              </a:ext>
            </a:extLst>
          </p:cNvPr>
          <p:cNvSpPr>
            <a:spLocks noRot="1" noChangeArrowheads="1" noTextEdit="1"/>
          </p:cNvSpPr>
          <p:nvPr>
            <p:ph type="sldImg"/>
          </p:nvPr>
        </p:nvSpPr>
        <p:spPr>
          <a:ln/>
        </p:spPr>
      </p:sp>
      <p:sp>
        <p:nvSpPr>
          <p:cNvPr id="58371" name="Rectangle 3">
            <a:extLst>
              <a:ext uri="{FF2B5EF4-FFF2-40B4-BE49-F238E27FC236}">
                <a16:creationId xmlns:a16="http://schemas.microsoft.com/office/drawing/2014/main" id="{CAE4A7BE-3CC0-D557-E175-79B094A13E0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为什么早期以频域法为主？实验好作</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C8CA489E-614B-045B-7378-FA2A8EABE9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9F511DA4-88C5-364D-B883-4E486B3E5EC2}" type="slidenum">
              <a:rPr lang="en-US" altLang="zh-CN" smtClean="0"/>
              <a:pPr>
                <a:spcBef>
                  <a:spcPct val="0"/>
                </a:spcBef>
              </a:pPr>
              <a:t>25</a:t>
            </a:fld>
            <a:endParaRPr lang="en-US" altLang="zh-CN"/>
          </a:p>
        </p:txBody>
      </p:sp>
      <p:sp>
        <p:nvSpPr>
          <p:cNvPr id="61442" name="Rectangle 2">
            <a:extLst>
              <a:ext uri="{FF2B5EF4-FFF2-40B4-BE49-F238E27FC236}">
                <a16:creationId xmlns:a16="http://schemas.microsoft.com/office/drawing/2014/main" id="{AAC93309-1B3C-6395-ACDE-1B230E2A5F3F}"/>
              </a:ext>
            </a:extLst>
          </p:cNvPr>
          <p:cNvSpPr>
            <a:spLocks noRot="1" noChangeArrowheads="1" noTextEdit="1"/>
          </p:cNvSpPr>
          <p:nvPr>
            <p:ph type="sldImg"/>
          </p:nvPr>
        </p:nvSpPr>
        <p:spPr>
          <a:ln/>
        </p:spPr>
      </p:sp>
      <p:sp>
        <p:nvSpPr>
          <p:cNvPr id="61443" name="Rectangle 3">
            <a:extLst>
              <a:ext uri="{FF2B5EF4-FFF2-40B4-BE49-F238E27FC236}">
                <a16:creationId xmlns:a16="http://schemas.microsoft.com/office/drawing/2014/main" id="{0DBED086-638A-94CA-CD90-79DD79CAFFA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Kalman</a:t>
            </a:r>
            <a:r>
              <a:rPr lang="zh-CN" altLang="en-US">
                <a:latin typeface="Arial" panose="020B0604020202020204" pitchFamily="34" charset="0"/>
              </a:rPr>
              <a:t>滤波，可以获取系统内部状态</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4A6BBE07-4F30-C673-E036-5EFAACDE483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EEFB4555-8CB5-BF48-AFAC-CBBF13249281}" type="slidenum">
              <a:rPr lang="en-US" altLang="zh-CN" smtClean="0"/>
              <a:pPr>
                <a:spcBef>
                  <a:spcPct val="0"/>
                </a:spcBef>
              </a:pPr>
              <a:t>26</a:t>
            </a:fld>
            <a:endParaRPr lang="en-US" altLang="zh-CN"/>
          </a:p>
        </p:txBody>
      </p:sp>
      <p:sp>
        <p:nvSpPr>
          <p:cNvPr id="63490" name="Rectangle 2">
            <a:extLst>
              <a:ext uri="{FF2B5EF4-FFF2-40B4-BE49-F238E27FC236}">
                <a16:creationId xmlns:a16="http://schemas.microsoft.com/office/drawing/2014/main" id="{AAAD1A7E-981E-FD2C-F20A-B88D28F7DD05}"/>
              </a:ext>
            </a:extLst>
          </p:cNvPr>
          <p:cNvSpPr>
            <a:spLocks noRot="1" noChangeArrowheads="1" noTextEdit="1"/>
          </p:cNvSpPr>
          <p:nvPr>
            <p:ph type="sldImg"/>
          </p:nvPr>
        </p:nvSpPr>
        <p:spPr>
          <a:ln/>
        </p:spPr>
      </p:sp>
      <p:sp>
        <p:nvSpPr>
          <p:cNvPr id="63491" name="Rectangle 3">
            <a:extLst>
              <a:ext uri="{FF2B5EF4-FFF2-40B4-BE49-F238E27FC236}">
                <a16:creationId xmlns:a16="http://schemas.microsoft.com/office/drawing/2014/main" id="{6249F020-83EA-98AE-0491-3FF372064E0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频域法我们要学，鲁棒和自适应区别。大系统举例，交通（问问题），生态</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6B428B9E-9FBC-A9AC-D0DD-79771BDA0C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C40C452-2F51-5A43-B0FE-7D3CF8EC368D}" type="slidenum">
              <a:rPr lang="en-US" altLang="zh-CN" smtClean="0"/>
              <a:pPr>
                <a:spcBef>
                  <a:spcPct val="0"/>
                </a:spcBef>
              </a:pPr>
              <a:t>27</a:t>
            </a:fld>
            <a:endParaRPr lang="en-US" altLang="zh-CN"/>
          </a:p>
        </p:txBody>
      </p:sp>
      <p:sp>
        <p:nvSpPr>
          <p:cNvPr id="65538" name="Rectangle 2">
            <a:extLst>
              <a:ext uri="{FF2B5EF4-FFF2-40B4-BE49-F238E27FC236}">
                <a16:creationId xmlns:a16="http://schemas.microsoft.com/office/drawing/2014/main" id="{178A02E2-71AC-890D-7F96-D4F1B8441FF0}"/>
              </a:ext>
            </a:extLst>
          </p:cNvPr>
          <p:cNvSpPr>
            <a:spLocks noRot="1" noChangeArrowheads="1" noTextEdit="1"/>
          </p:cNvSpPr>
          <p:nvPr>
            <p:ph type="sldImg"/>
          </p:nvPr>
        </p:nvSpPr>
        <p:spPr>
          <a:ln/>
        </p:spPr>
      </p:sp>
      <p:sp>
        <p:nvSpPr>
          <p:cNvPr id="65539" name="Rectangle 3">
            <a:extLst>
              <a:ext uri="{FF2B5EF4-FFF2-40B4-BE49-F238E27FC236}">
                <a16:creationId xmlns:a16="http://schemas.microsoft.com/office/drawing/2014/main" id="{A96C1DF8-C2D3-D14D-59EB-A07A6A2844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这些控制类型的界限很模糊</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B5410DFD-2B11-38B2-64DF-5A8646C516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84C74D19-DED4-1742-9D9B-D01C25A9CFB7}" type="slidenum">
              <a:rPr lang="en-US" altLang="zh-CN" smtClean="0"/>
              <a:pPr>
                <a:spcBef>
                  <a:spcPct val="0"/>
                </a:spcBef>
              </a:pPr>
              <a:t>29</a:t>
            </a:fld>
            <a:endParaRPr lang="en-US" altLang="zh-CN"/>
          </a:p>
        </p:txBody>
      </p:sp>
      <p:sp>
        <p:nvSpPr>
          <p:cNvPr id="68610" name="Rectangle 2">
            <a:extLst>
              <a:ext uri="{FF2B5EF4-FFF2-40B4-BE49-F238E27FC236}">
                <a16:creationId xmlns:a16="http://schemas.microsoft.com/office/drawing/2014/main" id="{CE18F110-1173-9D2C-1347-C1999D5B4B62}"/>
              </a:ext>
            </a:extLst>
          </p:cNvPr>
          <p:cNvSpPr>
            <a:spLocks noRot="1" noChangeArrowheads="1" noTextEdit="1"/>
          </p:cNvSpPr>
          <p:nvPr>
            <p:ph type="sldImg"/>
          </p:nvPr>
        </p:nvSpPr>
        <p:spPr>
          <a:ln/>
        </p:spPr>
      </p:sp>
      <p:sp>
        <p:nvSpPr>
          <p:cNvPr id="68611" name="Rectangle 3">
            <a:extLst>
              <a:ext uri="{FF2B5EF4-FFF2-40B4-BE49-F238E27FC236}">
                <a16:creationId xmlns:a16="http://schemas.microsoft.com/office/drawing/2014/main" id="{AD7E1DDD-69F5-CBE1-EA8F-F4142A468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线性系统：陈启宗；非线性系统：卡利尔；怎么查文献 </a:t>
            </a:r>
            <a:r>
              <a:rPr lang="en-US" altLang="zh-CN">
                <a:latin typeface="Arial" panose="020B0604020202020204" pitchFamily="34" charset="0"/>
              </a:rPr>
              <a:t>scholar.google.com</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幻灯片图像占位符 1">
            <a:extLst>
              <a:ext uri="{FF2B5EF4-FFF2-40B4-BE49-F238E27FC236}">
                <a16:creationId xmlns:a16="http://schemas.microsoft.com/office/drawing/2014/main" id="{FCECEEF6-AE28-D1E1-9470-4506C9B66BD1}"/>
              </a:ext>
            </a:extLst>
          </p:cNvPr>
          <p:cNvSpPr>
            <a:spLocks noGrp="1" noRot="1" noChangeAspect="1" noChangeArrowheads="1" noTextEdit="1"/>
          </p:cNvSpPr>
          <p:nvPr>
            <p:ph type="sldImg"/>
          </p:nvPr>
        </p:nvSpPr>
        <p:spPr>
          <a:ln/>
        </p:spPr>
      </p:sp>
      <p:sp>
        <p:nvSpPr>
          <p:cNvPr id="74754" name="备注占位符 2">
            <a:extLst>
              <a:ext uri="{FF2B5EF4-FFF2-40B4-BE49-F238E27FC236}">
                <a16:creationId xmlns:a16="http://schemas.microsoft.com/office/drawing/2014/main" id="{F86A5CE0-E0BB-E50C-B06D-A0F9D27ED5E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74755" name="灯片编号占位符 3">
            <a:extLst>
              <a:ext uri="{FF2B5EF4-FFF2-40B4-BE49-F238E27FC236}">
                <a16:creationId xmlns:a16="http://schemas.microsoft.com/office/drawing/2014/main" id="{1114842C-A239-7549-E019-03E959D2B40A}"/>
              </a:ext>
            </a:extLst>
          </p:cNvPr>
          <p:cNvSpPr txBox="1">
            <a:spLocks noGrp="1"/>
          </p:cNvSpPr>
          <p:nvPr/>
        </p:nvSpPr>
        <p:spPr bwMode="auto">
          <a:xfrm>
            <a:off x="4021138" y="9721850"/>
            <a:ext cx="3076575" cy="51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B8211235-5FA4-2344-A499-1905BF7C83F7}" type="slidenum">
              <a:rPr lang="zh-CN" altLang="en-US" sz="1300">
                <a:latin typeface="Garamond" panose="02020404030301010803" pitchFamily="18" charset="0"/>
                <a:ea typeface="华文中宋" panose="02010600040101010101" pitchFamily="2" charset="-122"/>
              </a:rPr>
              <a:pPr algn="r" eaLnBrk="1" hangingPunct="1">
                <a:spcBef>
                  <a:spcPct val="0"/>
                </a:spcBef>
              </a:pPr>
              <a:t>34</a:t>
            </a:fld>
            <a:endParaRPr lang="en-US" altLang="zh-CN" sz="1300">
              <a:latin typeface="Garamond" panose="02020404030301010803" pitchFamily="18" charset="0"/>
              <a:ea typeface="华文中宋" panose="0201060004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D0921979-992D-92BC-D8C7-76F5647FF2E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76FC181D-1CA8-8243-9D5D-12D2612CCAA6}" type="slidenum">
              <a:rPr lang="en-US" altLang="zh-CN" smtClean="0"/>
              <a:pPr>
                <a:spcBef>
                  <a:spcPct val="0"/>
                </a:spcBef>
              </a:pPr>
              <a:t>2</a:t>
            </a:fld>
            <a:endParaRPr lang="en-US" altLang="zh-CN"/>
          </a:p>
        </p:txBody>
      </p:sp>
      <p:sp>
        <p:nvSpPr>
          <p:cNvPr id="18434" name="Rectangle 2">
            <a:extLst>
              <a:ext uri="{FF2B5EF4-FFF2-40B4-BE49-F238E27FC236}">
                <a16:creationId xmlns:a16="http://schemas.microsoft.com/office/drawing/2014/main" id="{8678438B-2B49-029A-6223-87AE6874B42E}"/>
              </a:ext>
            </a:extLst>
          </p:cNvPr>
          <p:cNvSpPr>
            <a:spLocks noRot="1" noChangeArrowheads="1" noTextEdit="1"/>
          </p:cNvSpPr>
          <p:nvPr>
            <p:ph type="sldImg"/>
          </p:nvPr>
        </p:nvSpPr>
        <p:spPr>
          <a:ln/>
        </p:spPr>
      </p:sp>
      <p:sp>
        <p:nvSpPr>
          <p:cNvPr id="18435" name="Rectangle 3">
            <a:extLst>
              <a:ext uri="{FF2B5EF4-FFF2-40B4-BE49-F238E27FC236}">
                <a16:creationId xmlns:a16="http://schemas.microsoft.com/office/drawing/2014/main" id="{81D21A37-33AF-A2D5-6B34-3EFCBEEE4D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建模，分析，设计</a:t>
            </a:r>
          </a:p>
          <a:p>
            <a:pPr eaLnBrk="1" hangingPunct="1"/>
            <a:r>
              <a:rPr lang="zh-CN" altLang="en-US">
                <a:latin typeface="Arial" panose="020B0604020202020204" pitchFamily="34" charset="0"/>
              </a:rPr>
              <a:t>教条的数学家，聪明的工程师。看到数学外表下的物理本质</a:t>
            </a:r>
          </a:p>
          <a:p>
            <a:pPr eaLnBrk="1" hangingPunct="1"/>
            <a:r>
              <a:rPr lang="en-US" altLang="zh-CN">
                <a:latin typeface="Arial" panose="020B0604020202020204" pitchFamily="34" charset="0"/>
              </a:rPr>
              <a:t>IBM</a:t>
            </a:r>
            <a:r>
              <a:rPr lang="zh-CN" altLang="en-US">
                <a:latin typeface="Arial" panose="020B0604020202020204" pitchFamily="34" charset="0"/>
              </a:rPr>
              <a:t>对搞控制的人的评价</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496A45F1-1C78-0389-FC20-009D091E06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A59E6C8A-3E31-714F-AD27-ABB986146AB2}" type="slidenum">
              <a:rPr lang="en-US" altLang="zh-CN" smtClean="0"/>
              <a:pPr>
                <a:spcBef>
                  <a:spcPct val="0"/>
                </a:spcBef>
              </a:pPr>
              <a:t>5</a:t>
            </a:fld>
            <a:endParaRPr lang="en-US" altLang="zh-CN"/>
          </a:p>
        </p:txBody>
      </p:sp>
      <p:sp>
        <p:nvSpPr>
          <p:cNvPr id="32770" name="Rectangle 2">
            <a:extLst>
              <a:ext uri="{FF2B5EF4-FFF2-40B4-BE49-F238E27FC236}">
                <a16:creationId xmlns:a16="http://schemas.microsoft.com/office/drawing/2014/main" id="{43F3BA0F-57BC-2A76-3D64-3BE604271AA6}"/>
              </a:ext>
            </a:extLst>
          </p:cNvPr>
          <p:cNvSpPr>
            <a:spLocks noRot="1" noChangeArrowheads="1" noTextEdit="1"/>
          </p:cNvSpPr>
          <p:nvPr>
            <p:ph type="sldImg"/>
          </p:nvPr>
        </p:nvSpPr>
        <p:spPr>
          <a:ln/>
        </p:spPr>
      </p:sp>
      <p:sp>
        <p:nvSpPr>
          <p:cNvPr id="32771" name="Rectangle 3">
            <a:extLst>
              <a:ext uri="{FF2B5EF4-FFF2-40B4-BE49-F238E27FC236}">
                <a16:creationId xmlns:a16="http://schemas.microsoft.com/office/drawing/2014/main" id="{C1AA625A-1BDF-6CC6-2C6B-C4E93C7907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洗澡</a:t>
            </a:r>
          </a:p>
          <a:p>
            <a:pPr eaLnBrk="1" hangingPunct="1"/>
            <a:r>
              <a:rPr lang="zh-CN" altLang="en-US">
                <a:latin typeface="Arial" panose="020B0604020202020204" pitchFamily="34" charset="0"/>
              </a:rPr>
              <a:t>快女，</a:t>
            </a:r>
            <a:r>
              <a:rPr lang="en-US" altLang="zh-CN">
                <a:latin typeface="Arial" panose="020B0604020202020204" pitchFamily="34" charset="0"/>
              </a:rPr>
              <a:t>F4</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527A3D62-A3A8-A960-0AC9-B27F447FB5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EBEEE661-6A25-AE4B-8844-E37516358C8D}" type="slidenum">
              <a:rPr lang="en-US" altLang="zh-CN" smtClean="0"/>
              <a:pPr>
                <a:spcBef>
                  <a:spcPct val="0"/>
                </a:spcBef>
              </a:pPr>
              <a:t>6</a:t>
            </a:fld>
            <a:endParaRPr lang="en-US" altLang="zh-CN"/>
          </a:p>
        </p:txBody>
      </p:sp>
      <p:sp>
        <p:nvSpPr>
          <p:cNvPr id="34818" name="Rectangle 2">
            <a:extLst>
              <a:ext uri="{FF2B5EF4-FFF2-40B4-BE49-F238E27FC236}">
                <a16:creationId xmlns:a16="http://schemas.microsoft.com/office/drawing/2014/main" id="{EA9E3ADF-AF3F-77C4-6906-30DC853387C2}"/>
              </a:ext>
            </a:extLst>
          </p:cNvPr>
          <p:cNvSpPr>
            <a:spLocks noRot="1" noChangeArrowheads="1" noTextEdit="1"/>
          </p:cNvSpPr>
          <p:nvPr>
            <p:ph type="sldImg"/>
          </p:nvPr>
        </p:nvSpPr>
        <p:spPr>
          <a:ln/>
        </p:spPr>
      </p:sp>
      <p:sp>
        <p:nvSpPr>
          <p:cNvPr id="34819" name="Rectangle 3">
            <a:extLst>
              <a:ext uri="{FF2B5EF4-FFF2-40B4-BE49-F238E27FC236}">
                <a16:creationId xmlns:a16="http://schemas.microsoft.com/office/drawing/2014/main" id="{E6EFD083-832F-6FCB-47C9-79205CF498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a:latin typeface="Arial" panose="020B0604020202020204" pitchFamily="34" charset="0"/>
              </a:rPr>
              <a:t>经济系统：比如我系最强悍的系统所</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EF2C0746-40EA-790E-1246-87E9BDBF68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EC61FA48-F88D-2F45-9963-3C0845D47A66}" type="slidenum">
              <a:rPr lang="en-US" altLang="zh-CN" smtClean="0"/>
              <a:pPr>
                <a:spcBef>
                  <a:spcPct val="0"/>
                </a:spcBef>
              </a:pPr>
              <a:t>7</a:t>
            </a:fld>
            <a:endParaRPr lang="en-US" altLang="zh-CN"/>
          </a:p>
        </p:txBody>
      </p:sp>
      <p:sp>
        <p:nvSpPr>
          <p:cNvPr id="36866" name="Rectangle 2">
            <a:extLst>
              <a:ext uri="{FF2B5EF4-FFF2-40B4-BE49-F238E27FC236}">
                <a16:creationId xmlns:a16="http://schemas.microsoft.com/office/drawing/2014/main" id="{F8D41A21-A0B3-335B-54AD-1C3EDD34B20E}"/>
              </a:ext>
            </a:extLst>
          </p:cNvPr>
          <p:cNvSpPr>
            <a:spLocks noRot="1" noChangeArrowheads="1" noTextEdit="1"/>
          </p:cNvSpPr>
          <p:nvPr>
            <p:ph type="sldImg"/>
          </p:nvPr>
        </p:nvSpPr>
        <p:spPr>
          <a:ln/>
        </p:spPr>
      </p:sp>
      <p:sp>
        <p:nvSpPr>
          <p:cNvPr id="36867" name="Rectangle 3">
            <a:extLst>
              <a:ext uri="{FF2B5EF4-FFF2-40B4-BE49-F238E27FC236}">
                <a16:creationId xmlns:a16="http://schemas.microsoft.com/office/drawing/2014/main" id="{9A353604-9DB5-9961-A66B-409BE5F23F30}"/>
              </a:ext>
            </a:extLst>
          </p:cNvPr>
          <p:cNvSpPr>
            <a:spLocks noGrp="1" noChangeArrowheads="1"/>
          </p:cNvSpPr>
          <p:nvPr>
            <p:ph type="body" idx="1"/>
          </p:nvPr>
        </p:nvSpPr>
        <p:spPr>
          <a:xfrm>
            <a:off x="946150" y="4860925"/>
            <a:ext cx="5207000" cy="4605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1B07FC15-ACFC-4761-8ECA-4A47751D0FC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418B7A08-1AD9-2242-9ED0-F44D9962E356}" type="slidenum">
              <a:rPr lang="en-US" altLang="zh-CN" smtClean="0"/>
              <a:pPr>
                <a:spcBef>
                  <a:spcPct val="0"/>
                </a:spcBef>
              </a:pPr>
              <a:t>8</a:t>
            </a:fld>
            <a:endParaRPr lang="en-US" altLang="zh-CN"/>
          </a:p>
        </p:txBody>
      </p:sp>
      <p:sp>
        <p:nvSpPr>
          <p:cNvPr id="38914" name="Rectangle 2">
            <a:extLst>
              <a:ext uri="{FF2B5EF4-FFF2-40B4-BE49-F238E27FC236}">
                <a16:creationId xmlns:a16="http://schemas.microsoft.com/office/drawing/2014/main" id="{B8EE317C-4107-CEE0-E590-B3E15F147E6F}"/>
              </a:ext>
            </a:extLst>
          </p:cNvPr>
          <p:cNvSpPr>
            <a:spLocks noRot="1" noChangeArrowheads="1" noTextEdit="1"/>
          </p:cNvSpPr>
          <p:nvPr>
            <p:ph type="sldImg"/>
          </p:nvPr>
        </p:nvSpPr>
        <p:spPr>
          <a:ln/>
        </p:spPr>
      </p:sp>
      <p:sp>
        <p:nvSpPr>
          <p:cNvPr id="38915" name="Rectangle 3">
            <a:extLst>
              <a:ext uri="{FF2B5EF4-FFF2-40B4-BE49-F238E27FC236}">
                <a16:creationId xmlns:a16="http://schemas.microsoft.com/office/drawing/2014/main" id="{A4D3E2EC-47BD-ED90-8090-89840A9617E2}"/>
              </a:ext>
            </a:extLst>
          </p:cNvPr>
          <p:cNvSpPr>
            <a:spLocks noGrp="1" noChangeArrowheads="1"/>
          </p:cNvSpPr>
          <p:nvPr>
            <p:ph type="body" idx="1"/>
          </p:nvPr>
        </p:nvSpPr>
        <p:spPr>
          <a:xfrm>
            <a:off x="946150" y="4860925"/>
            <a:ext cx="5207000" cy="4605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BC7F9C5B-9B6D-5EB0-0FC9-573D219887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3BC4A2DA-5B1F-BF42-99E3-1A2342030D17}" type="slidenum">
              <a:rPr lang="en-US" altLang="zh-CN" smtClean="0"/>
              <a:pPr>
                <a:spcBef>
                  <a:spcPct val="0"/>
                </a:spcBef>
              </a:pPr>
              <a:t>10</a:t>
            </a:fld>
            <a:endParaRPr lang="en-US" altLang="zh-CN"/>
          </a:p>
        </p:txBody>
      </p:sp>
      <p:sp>
        <p:nvSpPr>
          <p:cNvPr id="41986" name="Rectangle 2">
            <a:extLst>
              <a:ext uri="{FF2B5EF4-FFF2-40B4-BE49-F238E27FC236}">
                <a16:creationId xmlns:a16="http://schemas.microsoft.com/office/drawing/2014/main" id="{DFAC330F-EE58-A3DF-FB49-A8DB87338E4F}"/>
              </a:ext>
            </a:extLst>
          </p:cNvPr>
          <p:cNvSpPr>
            <a:spLocks noRot="1" noChangeArrowheads="1" noTextEdit="1"/>
          </p:cNvSpPr>
          <p:nvPr>
            <p:ph type="sldImg"/>
          </p:nvPr>
        </p:nvSpPr>
        <p:spPr>
          <a:ln/>
        </p:spPr>
      </p:sp>
      <p:sp>
        <p:nvSpPr>
          <p:cNvPr id="41987" name="Rectangle 3">
            <a:extLst>
              <a:ext uri="{FF2B5EF4-FFF2-40B4-BE49-F238E27FC236}">
                <a16:creationId xmlns:a16="http://schemas.microsoft.com/office/drawing/2014/main" id="{A42DBE36-C0F4-EC0F-8ABD-6C20AC29A559}"/>
              </a:ext>
            </a:extLst>
          </p:cNvPr>
          <p:cNvSpPr>
            <a:spLocks noGrp="1" noChangeArrowheads="1"/>
          </p:cNvSpPr>
          <p:nvPr>
            <p:ph type="body" idx="1"/>
          </p:nvPr>
        </p:nvSpPr>
        <p:spPr>
          <a:xfrm>
            <a:off x="946150" y="4860925"/>
            <a:ext cx="5207000" cy="4605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E89523D5-7B65-F1CE-936F-49247C01E6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55978F4C-1378-3843-827C-25F1C218C8ED}" type="slidenum">
              <a:rPr lang="en-US" altLang="zh-CN" smtClean="0"/>
              <a:pPr>
                <a:spcBef>
                  <a:spcPct val="0"/>
                </a:spcBef>
              </a:pPr>
              <a:t>16</a:t>
            </a:fld>
            <a:endParaRPr lang="en-US" altLang="zh-CN"/>
          </a:p>
        </p:txBody>
      </p:sp>
      <p:sp>
        <p:nvSpPr>
          <p:cNvPr id="49154" name="Rectangle 2">
            <a:extLst>
              <a:ext uri="{FF2B5EF4-FFF2-40B4-BE49-F238E27FC236}">
                <a16:creationId xmlns:a16="http://schemas.microsoft.com/office/drawing/2014/main" id="{D79DF549-A5CE-F035-4FE4-4A84A612956D}"/>
              </a:ext>
            </a:extLst>
          </p:cNvPr>
          <p:cNvSpPr>
            <a:spLocks noRot="1" noChangeArrowheads="1" noTextEdit="1"/>
          </p:cNvSpPr>
          <p:nvPr>
            <p:ph type="sldImg"/>
          </p:nvPr>
        </p:nvSpPr>
        <p:spPr>
          <a:ln/>
        </p:spPr>
      </p:sp>
      <p:sp>
        <p:nvSpPr>
          <p:cNvPr id="49155" name="Rectangle 3">
            <a:extLst>
              <a:ext uri="{FF2B5EF4-FFF2-40B4-BE49-F238E27FC236}">
                <a16:creationId xmlns:a16="http://schemas.microsoft.com/office/drawing/2014/main" id="{00BD7318-BE4E-7485-78C4-57D4D40613D2}"/>
              </a:ext>
            </a:extLst>
          </p:cNvPr>
          <p:cNvSpPr>
            <a:spLocks noGrp="1" noChangeArrowheads="1"/>
          </p:cNvSpPr>
          <p:nvPr>
            <p:ph type="body" idx="1"/>
          </p:nvPr>
        </p:nvSpPr>
        <p:spPr>
          <a:xfrm>
            <a:off x="946150" y="4860925"/>
            <a:ext cx="5207000" cy="4605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53B3F0DF-154F-5B18-468B-81F82F5F747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A6BB8C84-B612-8B4E-BF88-F7B4049D1BF8}" type="slidenum">
              <a:rPr lang="en-US" altLang="zh-CN" smtClean="0"/>
              <a:pPr>
                <a:spcBef>
                  <a:spcPct val="0"/>
                </a:spcBef>
              </a:pPr>
              <a:t>20</a:t>
            </a:fld>
            <a:endParaRPr lang="en-US" altLang="zh-CN"/>
          </a:p>
        </p:txBody>
      </p:sp>
      <p:sp>
        <p:nvSpPr>
          <p:cNvPr id="54274" name="Rectangle 2">
            <a:extLst>
              <a:ext uri="{FF2B5EF4-FFF2-40B4-BE49-F238E27FC236}">
                <a16:creationId xmlns:a16="http://schemas.microsoft.com/office/drawing/2014/main" id="{BC76F53B-C0E4-7087-BF86-0CBEA5362584}"/>
              </a:ext>
            </a:extLst>
          </p:cNvPr>
          <p:cNvSpPr>
            <a:spLocks noRot="1" noChangeArrowheads="1" noTextEdit="1"/>
          </p:cNvSpPr>
          <p:nvPr>
            <p:ph type="sldImg"/>
          </p:nvPr>
        </p:nvSpPr>
        <p:spPr>
          <a:ln/>
        </p:spPr>
      </p:sp>
      <p:sp>
        <p:nvSpPr>
          <p:cNvPr id="54275" name="Rectangle 3">
            <a:extLst>
              <a:ext uri="{FF2B5EF4-FFF2-40B4-BE49-F238E27FC236}">
                <a16:creationId xmlns:a16="http://schemas.microsoft.com/office/drawing/2014/main" id="{5B29B621-1B17-AEFB-D726-82EB85931EB3}"/>
              </a:ext>
            </a:extLst>
          </p:cNvPr>
          <p:cNvSpPr>
            <a:spLocks noGrp="1" noChangeArrowheads="1"/>
          </p:cNvSpPr>
          <p:nvPr>
            <p:ph type="body" idx="1"/>
          </p:nvPr>
        </p:nvSpPr>
        <p:spPr>
          <a:xfrm>
            <a:off x="946150" y="4860925"/>
            <a:ext cx="5207000" cy="4605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170" name="Rectangle 2"/>
          <p:cNvSpPr>
            <a:spLocks noGrp="1" noRot="1" noChangeArrowheads="1"/>
          </p:cNvSpPr>
          <p:nvPr>
            <p:ph type="ctrTitle"/>
          </p:nvPr>
        </p:nvSpPr>
        <p:spPr>
          <a:xfrm>
            <a:off x="685800" y="2286000"/>
            <a:ext cx="7772400" cy="1143000"/>
          </a:xfrm>
        </p:spPr>
        <p:txBody>
          <a:bodyPr/>
          <a:lstStyle>
            <a:lvl1pPr>
              <a:defRPr/>
            </a:lvl1pPr>
          </a:lstStyle>
          <a:p>
            <a:r>
              <a:rPr lang="zh-CN" altLang="en-US"/>
              <a:t>单击此处编辑母版标题样式</a:t>
            </a:r>
          </a:p>
        </p:txBody>
      </p:sp>
      <p:sp>
        <p:nvSpPr>
          <p:cNvPr id="7171" name="Rectangle 3"/>
          <p:cNvSpPr>
            <a:spLocks noGrp="1" noRot="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r>
              <a:rPr lang="zh-CN" altLang="en-US"/>
              <a:t>单击此处编辑母版副标题样式</a:t>
            </a:r>
          </a:p>
        </p:txBody>
      </p:sp>
      <p:sp>
        <p:nvSpPr>
          <p:cNvPr id="2" name="Rectangle 4">
            <a:extLst>
              <a:ext uri="{FF2B5EF4-FFF2-40B4-BE49-F238E27FC236}">
                <a16:creationId xmlns:a16="http://schemas.microsoft.com/office/drawing/2014/main" id="{45DB086B-04B0-E5A9-BB15-1F5B4F1F130B}"/>
              </a:ext>
            </a:extLst>
          </p:cNvPr>
          <p:cNvSpPr>
            <a:spLocks noGrp="1" noChangeArrowheads="1"/>
          </p:cNvSpPr>
          <p:nvPr>
            <p:ph type="dt" sz="half" idx="10"/>
          </p:nvPr>
        </p:nvSpPr>
        <p:spPr>
          <a:xfrm>
            <a:off x="301625" y="6245225"/>
            <a:ext cx="2289175" cy="476250"/>
          </a:xfrm>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B33B4A0F-E60A-98BF-F1B1-E48A55842C90}"/>
              </a:ext>
            </a:extLst>
          </p:cNvPr>
          <p:cNvSpPr>
            <a:spLocks noGrp="1" noChangeArrowheads="1"/>
          </p:cNvSpPr>
          <p:nvPr>
            <p:ph type="ftr" sz="quarter" idx="11"/>
          </p:nvPr>
        </p:nvSpPr>
        <p:spPr>
          <a:xfrm>
            <a:off x="3124200" y="6245225"/>
            <a:ext cx="2895600" cy="476250"/>
          </a:xfrm>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E8D6FE35-6193-E53A-5708-F47225036CCD}"/>
              </a:ext>
            </a:extLst>
          </p:cNvPr>
          <p:cNvSpPr>
            <a:spLocks noGrp="1" noChangeArrowheads="1"/>
          </p:cNvSpPr>
          <p:nvPr>
            <p:ph type="sldNum" sz="quarter" idx="12"/>
          </p:nvPr>
        </p:nvSpPr>
        <p:spPr>
          <a:xfrm>
            <a:off x="6553200" y="6245225"/>
            <a:ext cx="2289175" cy="476250"/>
          </a:xfrm>
        </p:spPr>
        <p:txBody>
          <a:bodyPr/>
          <a:lstStyle>
            <a:lvl1pPr>
              <a:defRPr/>
            </a:lvl1pPr>
          </a:lstStyle>
          <a:p>
            <a:pPr>
              <a:defRPr/>
            </a:pPr>
            <a:fld id="{BCBA7079-1FAD-9942-90F2-8E99D2B22111}" type="slidenum">
              <a:rPr lang="en-US" altLang="zh-CN"/>
              <a:pPr>
                <a:defRPr/>
              </a:pPr>
              <a:t>‹#›</a:t>
            </a:fld>
            <a:endParaRPr lang="en-US" altLang="zh-CN"/>
          </a:p>
        </p:txBody>
      </p:sp>
    </p:spTree>
    <p:extLst>
      <p:ext uri="{BB962C8B-B14F-4D97-AF65-F5344CB8AC3E}">
        <p14:creationId xmlns:p14="http://schemas.microsoft.com/office/powerpoint/2010/main" val="2488296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8D8B7B8-1A94-C005-8526-9F01C2C8315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661287A-E941-ADF6-7E4C-5D6DEB26468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2BB79FEA-9A69-BA3B-B680-98F307D4B721}"/>
              </a:ext>
            </a:extLst>
          </p:cNvPr>
          <p:cNvSpPr>
            <a:spLocks noGrp="1" noChangeArrowheads="1"/>
          </p:cNvSpPr>
          <p:nvPr>
            <p:ph type="sldNum" sz="quarter" idx="12"/>
          </p:nvPr>
        </p:nvSpPr>
        <p:spPr>
          <a:ln/>
        </p:spPr>
        <p:txBody>
          <a:bodyPr/>
          <a:lstStyle>
            <a:lvl1pPr>
              <a:defRPr/>
            </a:lvl1pPr>
          </a:lstStyle>
          <a:p>
            <a:pPr>
              <a:defRPr/>
            </a:pPr>
            <a:fld id="{67A944C4-2AD1-344F-A713-D2363EAF83E8}" type="slidenum">
              <a:rPr lang="en-US" altLang="zh-CN"/>
              <a:pPr>
                <a:defRPr/>
              </a:pPr>
              <a:t>‹#›</a:t>
            </a:fld>
            <a:endParaRPr lang="en-US" altLang="zh-CN"/>
          </a:p>
        </p:txBody>
      </p:sp>
    </p:spTree>
    <p:extLst>
      <p:ext uri="{BB962C8B-B14F-4D97-AF65-F5344CB8AC3E}">
        <p14:creationId xmlns:p14="http://schemas.microsoft.com/office/powerpoint/2010/main" val="151775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7188" y="381000"/>
            <a:ext cx="2135187" cy="56419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01625" y="381000"/>
            <a:ext cx="6253163" cy="56419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D4679D51-468B-DDD6-1D53-88F437EBBEF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A67D7AB5-08C5-F8E8-B47F-5EB671E939D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242B0CAB-587F-4254-EEAA-C6713C9B59F3}"/>
              </a:ext>
            </a:extLst>
          </p:cNvPr>
          <p:cNvSpPr>
            <a:spLocks noGrp="1" noChangeArrowheads="1"/>
          </p:cNvSpPr>
          <p:nvPr>
            <p:ph type="sldNum" sz="quarter" idx="12"/>
          </p:nvPr>
        </p:nvSpPr>
        <p:spPr>
          <a:ln/>
        </p:spPr>
        <p:txBody>
          <a:bodyPr/>
          <a:lstStyle>
            <a:lvl1pPr>
              <a:defRPr/>
            </a:lvl1pPr>
          </a:lstStyle>
          <a:p>
            <a:pPr>
              <a:defRPr/>
            </a:pPr>
            <a:fld id="{D420E63D-BF7E-9249-A5B0-DD3F359A1C31}" type="slidenum">
              <a:rPr lang="en-US" altLang="zh-CN"/>
              <a:pPr>
                <a:defRPr/>
              </a:pPr>
              <a:t>‹#›</a:t>
            </a:fld>
            <a:endParaRPr lang="en-US" altLang="zh-CN"/>
          </a:p>
        </p:txBody>
      </p:sp>
    </p:spTree>
    <p:extLst>
      <p:ext uri="{BB962C8B-B14F-4D97-AF65-F5344CB8AC3E}">
        <p14:creationId xmlns:p14="http://schemas.microsoft.com/office/powerpoint/2010/main" val="23553832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301625" y="381000"/>
            <a:ext cx="854075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301625" y="1752600"/>
            <a:ext cx="4194175" cy="427037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52600"/>
            <a:ext cx="4194175" cy="427037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A23D30F9-ECAB-D9EB-317E-57E931611B3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E349259-920D-100E-8FA0-A6935C2D639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1E588BE8-BC59-3522-F348-6B86589CDFDB}"/>
              </a:ext>
            </a:extLst>
          </p:cNvPr>
          <p:cNvSpPr>
            <a:spLocks noGrp="1" noChangeArrowheads="1"/>
          </p:cNvSpPr>
          <p:nvPr>
            <p:ph type="sldNum" sz="quarter" idx="12"/>
          </p:nvPr>
        </p:nvSpPr>
        <p:spPr>
          <a:ln/>
        </p:spPr>
        <p:txBody>
          <a:bodyPr/>
          <a:lstStyle>
            <a:lvl1pPr>
              <a:defRPr/>
            </a:lvl1pPr>
          </a:lstStyle>
          <a:p>
            <a:pPr>
              <a:defRPr/>
            </a:pPr>
            <a:fld id="{173572FC-3D3C-544A-A00A-6904E26A741E}" type="slidenum">
              <a:rPr lang="en-US" altLang="zh-CN"/>
              <a:pPr>
                <a:defRPr/>
              </a:pPr>
              <a:t>‹#›</a:t>
            </a:fld>
            <a:endParaRPr lang="en-US" altLang="zh-CN"/>
          </a:p>
        </p:txBody>
      </p:sp>
    </p:spTree>
    <p:extLst>
      <p:ext uri="{BB962C8B-B14F-4D97-AF65-F5344CB8AC3E}">
        <p14:creationId xmlns:p14="http://schemas.microsoft.com/office/powerpoint/2010/main" val="987390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77CC46AA-4979-4972-7778-7BD93241E66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45D1E7AD-307E-6358-1A33-141E8C3B88E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B09F4902-59BB-CEEF-6046-5891165A0D6A}"/>
              </a:ext>
            </a:extLst>
          </p:cNvPr>
          <p:cNvSpPr>
            <a:spLocks noGrp="1" noChangeArrowheads="1"/>
          </p:cNvSpPr>
          <p:nvPr>
            <p:ph type="sldNum" sz="quarter" idx="12"/>
          </p:nvPr>
        </p:nvSpPr>
        <p:spPr>
          <a:ln/>
        </p:spPr>
        <p:txBody>
          <a:bodyPr/>
          <a:lstStyle>
            <a:lvl1pPr>
              <a:defRPr/>
            </a:lvl1pPr>
          </a:lstStyle>
          <a:p>
            <a:pPr>
              <a:defRPr/>
            </a:pPr>
            <a:fld id="{51147B83-7D6E-3C4D-A9F4-31348EDE5987}" type="slidenum">
              <a:rPr lang="en-US" altLang="zh-CN"/>
              <a:pPr>
                <a:defRPr/>
              </a:pPr>
              <a:t>‹#›</a:t>
            </a:fld>
            <a:endParaRPr lang="en-US" altLang="zh-CN"/>
          </a:p>
        </p:txBody>
      </p:sp>
    </p:spTree>
    <p:extLst>
      <p:ext uri="{BB962C8B-B14F-4D97-AF65-F5344CB8AC3E}">
        <p14:creationId xmlns:p14="http://schemas.microsoft.com/office/powerpoint/2010/main" val="428779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FFB755B8-6D53-F1B1-2E1E-E24B0014740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90FB31F-A3B2-BD12-6843-19EE22087C2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21D1AE5-0D51-609D-3846-A172A6A0A152}"/>
              </a:ext>
            </a:extLst>
          </p:cNvPr>
          <p:cNvSpPr>
            <a:spLocks noGrp="1" noChangeArrowheads="1"/>
          </p:cNvSpPr>
          <p:nvPr>
            <p:ph type="sldNum" sz="quarter" idx="12"/>
          </p:nvPr>
        </p:nvSpPr>
        <p:spPr>
          <a:ln/>
        </p:spPr>
        <p:txBody>
          <a:bodyPr/>
          <a:lstStyle>
            <a:lvl1pPr>
              <a:defRPr/>
            </a:lvl1pPr>
          </a:lstStyle>
          <a:p>
            <a:pPr>
              <a:defRPr/>
            </a:pPr>
            <a:fld id="{1009E700-84C7-3443-8E84-22BF54788503}" type="slidenum">
              <a:rPr lang="en-US" altLang="zh-CN"/>
              <a:pPr>
                <a:defRPr/>
              </a:pPr>
              <a:t>‹#›</a:t>
            </a:fld>
            <a:endParaRPr lang="en-US" altLang="zh-CN"/>
          </a:p>
        </p:txBody>
      </p:sp>
    </p:spTree>
    <p:extLst>
      <p:ext uri="{BB962C8B-B14F-4D97-AF65-F5344CB8AC3E}">
        <p14:creationId xmlns:p14="http://schemas.microsoft.com/office/powerpoint/2010/main" val="3655025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01625" y="1752600"/>
            <a:ext cx="4194175" cy="4270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52600"/>
            <a:ext cx="4194175" cy="4270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9EC13457-EF19-2FEA-91A2-5E11A48A6C9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E316D307-F8E7-E7B8-388D-8BEBBC5E374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8247D79-BB4B-C660-854A-5BFABD34D849}"/>
              </a:ext>
            </a:extLst>
          </p:cNvPr>
          <p:cNvSpPr>
            <a:spLocks noGrp="1" noChangeArrowheads="1"/>
          </p:cNvSpPr>
          <p:nvPr>
            <p:ph type="sldNum" sz="quarter" idx="12"/>
          </p:nvPr>
        </p:nvSpPr>
        <p:spPr>
          <a:ln/>
        </p:spPr>
        <p:txBody>
          <a:bodyPr/>
          <a:lstStyle>
            <a:lvl1pPr>
              <a:defRPr/>
            </a:lvl1pPr>
          </a:lstStyle>
          <a:p>
            <a:pPr>
              <a:defRPr/>
            </a:pPr>
            <a:fld id="{8E4F76CE-16FC-EA43-8BC9-188405D34BBA}" type="slidenum">
              <a:rPr lang="en-US" altLang="zh-CN"/>
              <a:pPr>
                <a:defRPr/>
              </a:pPr>
              <a:t>‹#›</a:t>
            </a:fld>
            <a:endParaRPr lang="en-US" altLang="zh-CN"/>
          </a:p>
        </p:txBody>
      </p:sp>
    </p:spTree>
    <p:extLst>
      <p:ext uri="{BB962C8B-B14F-4D97-AF65-F5344CB8AC3E}">
        <p14:creationId xmlns:p14="http://schemas.microsoft.com/office/powerpoint/2010/main" val="3864046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6D9404A6-2706-714F-50D0-D8B160ACB8B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0CA308AA-1AD8-0B74-ADAD-00003DBBD2C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BFEB6FBE-77B0-CE4C-5F21-3A8DF17D7552}"/>
              </a:ext>
            </a:extLst>
          </p:cNvPr>
          <p:cNvSpPr>
            <a:spLocks noGrp="1" noChangeArrowheads="1"/>
          </p:cNvSpPr>
          <p:nvPr>
            <p:ph type="sldNum" sz="quarter" idx="12"/>
          </p:nvPr>
        </p:nvSpPr>
        <p:spPr>
          <a:ln/>
        </p:spPr>
        <p:txBody>
          <a:bodyPr/>
          <a:lstStyle>
            <a:lvl1pPr>
              <a:defRPr/>
            </a:lvl1pPr>
          </a:lstStyle>
          <a:p>
            <a:pPr>
              <a:defRPr/>
            </a:pPr>
            <a:fld id="{F29666FA-2EB0-D34A-A81C-57E62E647E61}" type="slidenum">
              <a:rPr lang="en-US" altLang="zh-CN"/>
              <a:pPr>
                <a:defRPr/>
              </a:pPr>
              <a:t>‹#›</a:t>
            </a:fld>
            <a:endParaRPr lang="en-US" altLang="zh-CN"/>
          </a:p>
        </p:txBody>
      </p:sp>
    </p:spTree>
    <p:extLst>
      <p:ext uri="{BB962C8B-B14F-4D97-AF65-F5344CB8AC3E}">
        <p14:creationId xmlns:p14="http://schemas.microsoft.com/office/powerpoint/2010/main" val="825988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0F9E8952-D72D-A022-0ADF-B7414103564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BDA0B322-AA2A-200C-A8C3-8348D93BB17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25DCCD37-F055-6225-B464-58905715B96B}"/>
              </a:ext>
            </a:extLst>
          </p:cNvPr>
          <p:cNvSpPr>
            <a:spLocks noGrp="1" noChangeArrowheads="1"/>
          </p:cNvSpPr>
          <p:nvPr>
            <p:ph type="sldNum" sz="quarter" idx="12"/>
          </p:nvPr>
        </p:nvSpPr>
        <p:spPr>
          <a:ln/>
        </p:spPr>
        <p:txBody>
          <a:bodyPr/>
          <a:lstStyle>
            <a:lvl1pPr>
              <a:defRPr/>
            </a:lvl1pPr>
          </a:lstStyle>
          <a:p>
            <a:pPr>
              <a:defRPr/>
            </a:pPr>
            <a:fld id="{85EA7EB4-7766-C842-AA77-641B1C27FAB8}" type="slidenum">
              <a:rPr lang="en-US" altLang="zh-CN"/>
              <a:pPr>
                <a:defRPr/>
              </a:pPr>
              <a:t>‹#›</a:t>
            </a:fld>
            <a:endParaRPr lang="en-US" altLang="zh-CN"/>
          </a:p>
        </p:txBody>
      </p:sp>
    </p:spTree>
    <p:extLst>
      <p:ext uri="{BB962C8B-B14F-4D97-AF65-F5344CB8AC3E}">
        <p14:creationId xmlns:p14="http://schemas.microsoft.com/office/powerpoint/2010/main" val="3517706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8181408-4C3A-61B6-DE06-481DDFC682D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E40AB3DD-D996-9BA7-C665-E613065D313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FA48C206-E06E-51C9-6C36-998C6F9FF574}"/>
              </a:ext>
            </a:extLst>
          </p:cNvPr>
          <p:cNvSpPr>
            <a:spLocks noGrp="1" noChangeArrowheads="1"/>
          </p:cNvSpPr>
          <p:nvPr>
            <p:ph type="sldNum" sz="quarter" idx="12"/>
          </p:nvPr>
        </p:nvSpPr>
        <p:spPr>
          <a:ln/>
        </p:spPr>
        <p:txBody>
          <a:bodyPr/>
          <a:lstStyle>
            <a:lvl1pPr>
              <a:defRPr/>
            </a:lvl1pPr>
          </a:lstStyle>
          <a:p>
            <a:pPr>
              <a:defRPr/>
            </a:pPr>
            <a:fld id="{2AA30EBA-AB12-CC43-A089-84F6F5AAE2B2}" type="slidenum">
              <a:rPr lang="en-US" altLang="zh-CN"/>
              <a:pPr>
                <a:defRPr/>
              </a:pPr>
              <a:t>‹#›</a:t>
            </a:fld>
            <a:endParaRPr lang="en-US" altLang="zh-CN"/>
          </a:p>
        </p:txBody>
      </p:sp>
    </p:spTree>
    <p:extLst>
      <p:ext uri="{BB962C8B-B14F-4D97-AF65-F5344CB8AC3E}">
        <p14:creationId xmlns:p14="http://schemas.microsoft.com/office/powerpoint/2010/main" val="3353267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447547E5-4922-5727-8457-A7BA4637D4C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39666A6-F0C5-7E9B-3233-7258345E501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D5632D10-928C-892E-6584-91C4B010A7AE}"/>
              </a:ext>
            </a:extLst>
          </p:cNvPr>
          <p:cNvSpPr>
            <a:spLocks noGrp="1" noChangeArrowheads="1"/>
          </p:cNvSpPr>
          <p:nvPr>
            <p:ph type="sldNum" sz="quarter" idx="12"/>
          </p:nvPr>
        </p:nvSpPr>
        <p:spPr>
          <a:ln/>
        </p:spPr>
        <p:txBody>
          <a:bodyPr/>
          <a:lstStyle>
            <a:lvl1pPr>
              <a:defRPr/>
            </a:lvl1pPr>
          </a:lstStyle>
          <a:p>
            <a:pPr>
              <a:defRPr/>
            </a:pPr>
            <a:fld id="{3359A59D-A3C2-8340-84F3-367C8B4B173A}" type="slidenum">
              <a:rPr lang="en-US" altLang="zh-CN"/>
              <a:pPr>
                <a:defRPr/>
              </a:pPr>
              <a:t>‹#›</a:t>
            </a:fld>
            <a:endParaRPr lang="en-US" altLang="zh-CN"/>
          </a:p>
        </p:txBody>
      </p:sp>
    </p:spTree>
    <p:extLst>
      <p:ext uri="{BB962C8B-B14F-4D97-AF65-F5344CB8AC3E}">
        <p14:creationId xmlns:p14="http://schemas.microsoft.com/office/powerpoint/2010/main" val="1756693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F82E33AF-7386-DAFF-AF6B-D716BC0A3B1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8C3C79A-8DF2-5DCF-74BB-CCCB2B1B27A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601C8424-1CAC-EAFC-94F2-32A768C1D718}"/>
              </a:ext>
            </a:extLst>
          </p:cNvPr>
          <p:cNvSpPr>
            <a:spLocks noGrp="1" noChangeArrowheads="1"/>
          </p:cNvSpPr>
          <p:nvPr>
            <p:ph type="sldNum" sz="quarter" idx="12"/>
          </p:nvPr>
        </p:nvSpPr>
        <p:spPr>
          <a:ln/>
        </p:spPr>
        <p:txBody>
          <a:bodyPr/>
          <a:lstStyle>
            <a:lvl1pPr>
              <a:defRPr/>
            </a:lvl1pPr>
          </a:lstStyle>
          <a:p>
            <a:pPr>
              <a:defRPr/>
            </a:pPr>
            <a:fld id="{6AF241A1-1A41-FC4B-9B59-433843F05E73}" type="slidenum">
              <a:rPr lang="en-US" altLang="zh-CN"/>
              <a:pPr>
                <a:defRPr/>
              </a:pPr>
              <a:t>‹#›</a:t>
            </a:fld>
            <a:endParaRPr lang="en-US" altLang="zh-CN"/>
          </a:p>
        </p:txBody>
      </p:sp>
    </p:spTree>
    <p:extLst>
      <p:ext uri="{BB962C8B-B14F-4D97-AF65-F5344CB8AC3E}">
        <p14:creationId xmlns:p14="http://schemas.microsoft.com/office/powerpoint/2010/main" val="2706001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6E717E9-E924-EAFE-D75B-149C17D1C352}"/>
              </a:ext>
            </a:extLst>
          </p:cNvPr>
          <p:cNvSpPr>
            <a:spLocks noGrp="1" noRot="1" noChangeArrowheads="1"/>
          </p:cNvSpPr>
          <p:nvPr>
            <p:ph type="title"/>
          </p:nvPr>
        </p:nvSpPr>
        <p:spPr bwMode="auto">
          <a:xfrm>
            <a:off x="301625" y="381000"/>
            <a:ext cx="85407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368F60C7-D726-9FA5-4167-F07C4BA7AF61}"/>
              </a:ext>
            </a:extLst>
          </p:cNvPr>
          <p:cNvSpPr>
            <a:spLocks noGrp="1" noRot="1" noChangeArrowheads="1"/>
          </p:cNvSpPr>
          <p:nvPr>
            <p:ph type="body" idx="1"/>
          </p:nvPr>
        </p:nvSpPr>
        <p:spPr bwMode="auto">
          <a:xfrm>
            <a:off x="301625" y="1752600"/>
            <a:ext cx="8540750" cy="427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148" name="Rectangle 4">
            <a:extLst>
              <a:ext uri="{FF2B5EF4-FFF2-40B4-BE49-F238E27FC236}">
                <a16:creationId xmlns:a16="http://schemas.microsoft.com/office/drawing/2014/main" id="{2A490367-724D-97D0-D9C8-B8DC79C037A4}"/>
              </a:ext>
            </a:extLst>
          </p:cNvPr>
          <p:cNvSpPr>
            <a:spLocks noGrp="1" noChangeArrowheads="1"/>
          </p:cNvSpPr>
          <p:nvPr>
            <p:ph type="dt" sz="half" idx="2"/>
          </p:nvPr>
        </p:nvSpPr>
        <p:spPr bwMode="auto">
          <a:xfrm>
            <a:off x="301625" y="6172200"/>
            <a:ext cx="22891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宋体" charset="0"/>
                <a:cs typeface="宋体" charset="0"/>
              </a:defRPr>
            </a:lvl1pPr>
          </a:lstStyle>
          <a:p>
            <a:pPr>
              <a:defRPr/>
            </a:pPr>
            <a:endParaRPr lang="en-US" altLang="zh-CN"/>
          </a:p>
        </p:txBody>
      </p:sp>
      <p:sp>
        <p:nvSpPr>
          <p:cNvPr id="6149" name="Rectangle 5">
            <a:extLst>
              <a:ext uri="{FF2B5EF4-FFF2-40B4-BE49-F238E27FC236}">
                <a16:creationId xmlns:a16="http://schemas.microsoft.com/office/drawing/2014/main" id="{A05EACA1-6226-8C83-E911-9DDF6002F41E}"/>
              </a:ext>
            </a:extLst>
          </p:cNvPr>
          <p:cNvSpPr>
            <a:spLocks noGrp="1" noChangeArrowheads="1"/>
          </p:cNvSpPr>
          <p:nvPr>
            <p:ph type="ftr" sz="quarter" idx="3"/>
          </p:nvPr>
        </p:nvSpPr>
        <p:spPr bwMode="auto">
          <a:xfrm>
            <a:off x="3124200" y="617220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宋体" charset="0"/>
                <a:cs typeface="宋体" charset="0"/>
              </a:defRPr>
            </a:lvl1pPr>
          </a:lstStyle>
          <a:p>
            <a:pPr>
              <a:defRPr/>
            </a:pPr>
            <a:endParaRPr lang="en-US" altLang="zh-CN"/>
          </a:p>
        </p:txBody>
      </p:sp>
      <p:sp>
        <p:nvSpPr>
          <p:cNvPr id="6150" name="Rectangle 6">
            <a:extLst>
              <a:ext uri="{FF2B5EF4-FFF2-40B4-BE49-F238E27FC236}">
                <a16:creationId xmlns:a16="http://schemas.microsoft.com/office/drawing/2014/main" id="{75B8EA5F-E68A-EBD0-DA16-8F0FD1F396DC}"/>
              </a:ext>
            </a:extLst>
          </p:cNvPr>
          <p:cNvSpPr>
            <a:spLocks noGrp="1" noChangeArrowheads="1"/>
          </p:cNvSpPr>
          <p:nvPr>
            <p:ph type="sldNum" sz="quarter" idx="4"/>
          </p:nvPr>
        </p:nvSpPr>
        <p:spPr bwMode="auto">
          <a:xfrm>
            <a:off x="6553200" y="6172200"/>
            <a:ext cx="22891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2DAF41D6-DC03-8A42-AB1E-AE2DEDD9CF3E}"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767"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Lst>
  <p:txStyles>
    <p:titleStyle>
      <a:lvl1pPr algn="ctr" rtl="0" eaLnBrk="0" fontAlgn="base" hangingPunct="0">
        <a:spcBef>
          <a:spcPct val="0"/>
        </a:spcBef>
        <a:spcAft>
          <a:spcPct val="0"/>
        </a:spcAft>
        <a:defRPr sz="4400">
          <a:solidFill>
            <a:schemeClr val="tx2"/>
          </a:solidFill>
          <a:latin typeface="+mj-lt"/>
          <a:ea typeface="+mj-ea"/>
          <a:cs typeface="宋体" charset="0"/>
        </a:defRPr>
      </a:lvl1pPr>
      <a:lvl2pPr algn="ctr" rtl="0" eaLnBrk="0" fontAlgn="base" hangingPunct="0">
        <a:spcBef>
          <a:spcPct val="0"/>
        </a:spcBef>
        <a:spcAft>
          <a:spcPct val="0"/>
        </a:spcAft>
        <a:defRPr sz="4400">
          <a:solidFill>
            <a:schemeClr val="tx2"/>
          </a:solidFill>
          <a:latin typeface="Arial" charset="0"/>
          <a:ea typeface="宋体" pitchFamily="2" charset="-122"/>
          <a:cs typeface="宋体" charset="0"/>
        </a:defRPr>
      </a:lvl2pPr>
      <a:lvl3pPr algn="ctr" rtl="0" eaLnBrk="0" fontAlgn="base" hangingPunct="0">
        <a:spcBef>
          <a:spcPct val="0"/>
        </a:spcBef>
        <a:spcAft>
          <a:spcPct val="0"/>
        </a:spcAft>
        <a:defRPr sz="4400">
          <a:solidFill>
            <a:schemeClr val="tx2"/>
          </a:solidFill>
          <a:latin typeface="Arial" charset="0"/>
          <a:ea typeface="宋体" pitchFamily="2" charset="-122"/>
          <a:cs typeface="宋体" charset="0"/>
        </a:defRPr>
      </a:lvl3pPr>
      <a:lvl4pPr algn="ctr" rtl="0" eaLnBrk="0" fontAlgn="base" hangingPunct="0">
        <a:spcBef>
          <a:spcPct val="0"/>
        </a:spcBef>
        <a:spcAft>
          <a:spcPct val="0"/>
        </a:spcAft>
        <a:defRPr sz="4400">
          <a:solidFill>
            <a:schemeClr val="tx2"/>
          </a:solidFill>
          <a:latin typeface="Arial" charset="0"/>
          <a:ea typeface="宋体" pitchFamily="2" charset="-122"/>
          <a:cs typeface="宋体" charset="0"/>
        </a:defRPr>
      </a:lvl4pPr>
      <a:lvl5pPr algn="ctr" rtl="0" eaLnBrk="0" fontAlgn="base" hangingPunct="0">
        <a:spcBef>
          <a:spcPct val="0"/>
        </a:spcBef>
        <a:spcAft>
          <a:spcPct val="0"/>
        </a:spcAft>
        <a:defRPr sz="4400">
          <a:solidFill>
            <a:schemeClr val="tx2"/>
          </a:solidFill>
          <a:latin typeface="Arial" charset="0"/>
          <a:ea typeface="宋体" pitchFamily="2" charset="-122"/>
          <a:cs typeface="宋体" charset="0"/>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folHlink"/>
        </a:buClr>
        <a:buFont typeface="Wingdings" pitchFamily="2" charset="2"/>
        <a:buChar char="§"/>
        <a:defRPr sz="3200">
          <a:solidFill>
            <a:schemeClr val="tx1"/>
          </a:solidFill>
          <a:latin typeface="+mn-lt"/>
          <a:ea typeface="+mn-ea"/>
          <a:cs typeface="宋体" charset="0"/>
        </a:defRPr>
      </a:lvl1pPr>
      <a:lvl2pPr marL="742950" indent="-285750" algn="l" rtl="0" eaLnBrk="0" fontAlgn="base" hangingPunct="0">
        <a:spcBef>
          <a:spcPct val="20000"/>
        </a:spcBef>
        <a:spcAft>
          <a:spcPct val="0"/>
        </a:spcAft>
        <a:buClr>
          <a:schemeClr val="hlink"/>
        </a:buClr>
        <a:buChar char="•"/>
        <a:defRPr sz="2800">
          <a:solidFill>
            <a:schemeClr val="tx1"/>
          </a:solidFill>
          <a:latin typeface="+mn-lt"/>
          <a:ea typeface="+mn-ea"/>
          <a:cs typeface="宋体" charset="0"/>
        </a:defRPr>
      </a:lvl2pPr>
      <a:lvl3pPr marL="1143000" indent="-228600" algn="l" rtl="0" eaLnBrk="0" fontAlgn="base" hangingPunct="0">
        <a:spcBef>
          <a:spcPct val="20000"/>
        </a:spcBef>
        <a:spcAft>
          <a:spcPct val="0"/>
        </a:spcAft>
        <a:buClr>
          <a:schemeClr val="folHlink"/>
        </a:buClr>
        <a:buFont typeface="Wingdings" pitchFamily="2" charset="2"/>
        <a:buChar char="§"/>
        <a:defRPr sz="2400">
          <a:solidFill>
            <a:schemeClr val="tx1"/>
          </a:solidFill>
          <a:latin typeface="+mn-lt"/>
          <a:ea typeface="+mn-ea"/>
          <a:cs typeface="宋体" charset="0"/>
        </a:defRPr>
      </a:lvl3pPr>
      <a:lvl4pPr marL="1600200" indent="-228600" algn="l" rtl="0" eaLnBrk="0" fontAlgn="base" hangingPunct="0">
        <a:spcBef>
          <a:spcPct val="20000"/>
        </a:spcBef>
        <a:spcAft>
          <a:spcPct val="0"/>
        </a:spcAft>
        <a:buClr>
          <a:schemeClr val="hlink"/>
        </a:buClr>
        <a:buSzPct val="115000"/>
        <a:buChar char="•"/>
        <a:defRPr sz="2000">
          <a:solidFill>
            <a:schemeClr val="tx1"/>
          </a:solidFill>
          <a:latin typeface="+mn-lt"/>
          <a:ea typeface="+mn-ea"/>
          <a:cs typeface="宋体" charset="0"/>
        </a:defRPr>
      </a:lvl4pPr>
      <a:lvl5pPr marL="2057400" indent="-228600" algn="l" rtl="0" eaLnBrk="0" fontAlgn="base" hangingPunct="0">
        <a:spcBef>
          <a:spcPct val="20000"/>
        </a:spcBef>
        <a:spcAft>
          <a:spcPct val="0"/>
        </a:spcAft>
        <a:buClr>
          <a:schemeClr val="folHlink"/>
        </a:buClr>
        <a:buFont typeface="Wingdings" pitchFamily="2" charset="2"/>
        <a:buChar char="§"/>
        <a:defRPr sz="2000">
          <a:solidFill>
            <a:schemeClr val="tx1"/>
          </a:solidFill>
          <a:latin typeface="+mn-lt"/>
          <a:ea typeface="+mn-ea"/>
          <a:cs typeface="宋体" charset="0"/>
        </a:defRPr>
      </a:lvl5pPr>
      <a:lvl6pPr marL="2514600" indent="-228600" algn="l" rtl="0" fontAlgn="base">
        <a:spcBef>
          <a:spcPct val="20000"/>
        </a:spcBef>
        <a:spcAft>
          <a:spcPct val="0"/>
        </a:spcAft>
        <a:buClr>
          <a:schemeClr val="folHlink"/>
        </a:buClr>
        <a:buFont typeface="Wingdings" pitchFamily="2" charset="2"/>
        <a:buChar char="§"/>
        <a:defRPr sz="2000">
          <a:solidFill>
            <a:schemeClr val="tx1"/>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tx1"/>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tx1"/>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10.bin"/><Relationship Id="rId1" Type="http://schemas.openxmlformats.org/officeDocument/2006/relationships/slideLayout" Target="../slideLayouts/slideLayout4.xml"/><Relationship Id="rId5" Type="http://schemas.openxmlformats.org/officeDocument/2006/relationships/image" Target="../media/image17.emf"/><Relationship Id="rId4" Type="http://schemas.openxmlformats.org/officeDocument/2006/relationships/oleObject" Target="../embeddings/oleObject11.bin"/></Relationships>
</file>

<file path=ppt/slides/_rels/slide3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oleObject" Target="../embeddings/oleObject12.bin"/><Relationship Id="rId1" Type="http://schemas.openxmlformats.org/officeDocument/2006/relationships/slideLayout" Target="../slideLayouts/slideLayout2.xml"/><Relationship Id="rId5" Type="http://schemas.openxmlformats.org/officeDocument/2006/relationships/hyperlink" Target="file:///E:/&#33258;&#25511;&#25945;&#26696;/&#25105;&#30340;&#25945;&#26696;/&#22270;3.2%20%20&#23567;&#29699;&#30340;&#31283;&#23450;&#24615;.swf" TargetMode="External"/><Relationship Id="rId4" Type="http://schemas.openxmlformats.org/officeDocument/2006/relationships/hyperlink" Target="file:///I:/&#25105;&#30340;&#25945;&#26696;/&#22270;3.2%20%20&#23567;&#29699;&#30340;&#31283;&#23450;&#24615;.swf"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oleObject" Target="../embeddings/oleObject13.bin"/><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hyperlink" Target="file:///J:/&#25105;&#30340;&#25945;&#26696;/&#22270;4.11%20&#20855;&#26377;&#34928;&#20943;&#25391;&#33633;&#30340;&#21333;&#20301;&#38454;&#36291;&#21709;&#24212;.swf"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5.gif"/><Relationship Id="rId7" Type="http://schemas.openxmlformats.org/officeDocument/2006/relationships/image" Target="../media/image9.gif"/><Relationship Id="rId2" Type="http://schemas.openxmlformats.org/officeDocument/2006/relationships/image" Target="../media/image4.gif"/><Relationship Id="rId1" Type="http://schemas.openxmlformats.org/officeDocument/2006/relationships/slideLayout" Target="../slideLayouts/slideLayout2.xml"/><Relationship Id="rId6" Type="http://schemas.openxmlformats.org/officeDocument/2006/relationships/image" Target="../media/image8.gif"/><Relationship Id="rId5" Type="http://schemas.openxmlformats.org/officeDocument/2006/relationships/image" Target="../media/image7.gif"/><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file:///J:/&#25105;&#30340;&#25945;&#26696;/&#22270;1.2%20%20&#33258;&#21160;&#25511;&#21046;&#30005;&#21152;&#28909;&#28809;.swf"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hyperlink" Target="file:///J:/&#25105;&#30340;&#25945;&#26696;/commercial01.wmv" TargetMode="External"/><Relationship Id="rId4" Type="http://schemas.openxmlformats.org/officeDocument/2006/relationships/hyperlink" Target="file:///J:/&#25105;&#30340;&#25945;&#26696;/100_0009.AVI" TargetMode="Externa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oleObject" Target="../embeddings/oleObject2.bin"/><Relationship Id="rId1" Type="http://schemas.openxmlformats.org/officeDocument/2006/relationships/slideLayout" Target="../slideLayouts/slideLayout2.xml"/><Relationship Id="rId4"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a:extLst>
              <a:ext uri="{FF2B5EF4-FFF2-40B4-BE49-F238E27FC236}">
                <a16:creationId xmlns:a16="http://schemas.microsoft.com/office/drawing/2014/main" id="{51BFBA5F-656A-E2E2-96CA-0A5AF7948B16}"/>
              </a:ext>
            </a:extLst>
          </p:cNvPr>
          <p:cNvSpPr>
            <a:spLocks noRot="1" noChangeArrowheads="1"/>
          </p:cNvSpPr>
          <p:nvPr/>
        </p:nvSpPr>
        <p:spPr bwMode="auto">
          <a:xfrm>
            <a:off x="900113" y="3786188"/>
            <a:ext cx="7993062" cy="2570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ts val="3000"/>
              </a:lnSpc>
              <a:buFont typeface="Wingdings" pitchFamily="2" charset="2"/>
              <a:buNone/>
            </a:pPr>
            <a:r>
              <a:rPr lang="en-US" altLang="zh-CN" sz="3600" b="1">
                <a:ea typeface="华文行楷" panose="02010800040101010101" pitchFamily="2" charset="-122"/>
              </a:rPr>
              <a:t>-</a:t>
            </a:r>
            <a:r>
              <a:rPr lang="zh-CN" altLang="en-US" sz="3600" b="1">
                <a:solidFill>
                  <a:schemeClr val="tx2"/>
                </a:solidFill>
                <a:ea typeface="华文行楷" panose="02010800040101010101" pitchFamily="2" charset="-122"/>
              </a:rPr>
              <a:t>张海涛</a:t>
            </a:r>
            <a:endParaRPr lang="en-US" altLang="zh-CN" sz="3600" b="1">
              <a:solidFill>
                <a:schemeClr val="tx2"/>
              </a:solidFill>
              <a:ea typeface="华文行楷" panose="02010800040101010101" pitchFamily="2" charset="-122"/>
            </a:endParaRPr>
          </a:p>
          <a:p>
            <a:pPr algn="ctr" eaLnBrk="1" hangingPunct="1">
              <a:lnSpc>
                <a:spcPts val="3000"/>
              </a:lnSpc>
              <a:buFont typeface="Wingdings" pitchFamily="2" charset="2"/>
              <a:buNone/>
            </a:pPr>
            <a:r>
              <a:rPr lang="zh-CN" altLang="en-US" sz="3600" b="1">
                <a:solidFill>
                  <a:schemeClr val="tx2"/>
                </a:solidFill>
                <a:ea typeface="华文行楷" panose="02010800040101010101" pitchFamily="2" charset="-122"/>
              </a:rPr>
              <a:t>人工智能与自动化学院</a:t>
            </a:r>
            <a:endParaRPr lang="en-US" altLang="zh-CN" sz="3600" b="1">
              <a:solidFill>
                <a:schemeClr val="tx2"/>
              </a:solidFill>
              <a:ea typeface="华文行楷" panose="02010800040101010101" pitchFamily="2" charset="-122"/>
            </a:endParaRPr>
          </a:p>
          <a:p>
            <a:pPr algn="ctr" eaLnBrk="1" hangingPunct="1">
              <a:lnSpc>
                <a:spcPts val="3000"/>
              </a:lnSpc>
              <a:buFont typeface="Wingdings" pitchFamily="2" charset="2"/>
              <a:buNone/>
            </a:pPr>
            <a:r>
              <a:rPr lang="zh-CN" altLang="en-US" sz="3600" b="1">
                <a:solidFill>
                  <a:schemeClr val="tx2"/>
                </a:solidFill>
                <a:ea typeface="华文行楷" panose="02010800040101010101" pitchFamily="2" charset="-122"/>
              </a:rPr>
              <a:t>自主智能无人系统教育部工程研究中心</a:t>
            </a:r>
            <a:endParaRPr lang="en-US" altLang="zh-CN" sz="3600" b="1">
              <a:solidFill>
                <a:schemeClr val="tx2"/>
              </a:solidFill>
              <a:ea typeface="华文行楷" panose="02010800040101010101" pitchFamily="2" charset="-122"/>
            </a:endParaRPr>
          </a:p>
          <a:p>
            <a:pPr algn="ctr" eaLnBrk="1" hangingPunct="1">
              <a:lnSpc>
                <a:spcPts val="3000"/>
              </a:lnSpc>
              <a:buFont typeface="Wingdings" pitchFamily="2" charset="2"/>
              <a:buNone/>
            </a:pPr>
            <a:r>
              <a:rPr lang="zh-CN" altLang="en-US" sz="3600" b="1">
                <a:solidFill>
                  <a:schemeClr val="tx2"/>
                </a:solidFill>
                <a:ea typeface="华文行楷" panose="02010800040101010101" pitchFamily="2" charset="-122"/>
              </a:rPr>
              <a:t>智能制造与数据科学实验室</a:t>
            </a:r>
            <a:endParaRPr lang="zh-CN" altLang="en-US" sz="3600" b="1">
              <a:ea typeface="华文行楷" panose="02010800040101010101" pitchFamily="2" charset="-122"/>
            </a:endParaRPr>
          </a:p>
          <a:p>
            <a:pPr algn="ctr" eaLnBrk="1" hangingPunct="1">
              <a:lnSpc>
                <a:spcPts val="3000"/>
              </a:lnSpc>
              <a:buFont typeface="Wingdings" pitchFamily="2" charset="2"/>
              <a:buNone/>
            </a:pPr>
            <a:endParaRPr lang="en-US" altLang="zh-CN" sz="2400">
              <a:ea typeface="华文行楷" panose="02010800040101010101" pitchFamily="2" charset="-122"/>
            </a:endParaRPr>
          </a:p>
        </p:txBody>
      </p:sp>
      <p:sp>
        <p:nvSpPr>
          <p:cNvPr id="15362" name="Rectangle 2">
            <a:extLst>
              <a:ext uri="{FF2B5EF4-FFF2-40B4-BE49-F238E27FC236}">
                <a16:creationId xmlns:a16="http://schemas.microsoft.com/office/drawing/2014/main" id="{1C6A1E2D-AD2D-B860-AC39-E57EAED0479F}"/>
              </a:ext>
            </a:extLst>
          </p:cNvPr>
          <p:cNvSpPr>
            <a:spLocks noChangeArrowheads="1"/>
          </p:cNvSpPr>
          <p:nvPr/>
        </p:nvSpPr>
        <p:spPr bwMode="auto">
          <a:xfrm>
            <a:off x="2647950" y="5873750"/>
            <a:ext cx="3838575"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en-US" altLang="zh-CN" sz="2800" b="1" i="1">
                <a:solidFill>
                  <a:srgbClr val="FF0000"/>
                </a:solidFill>
              </a:rPr>
              <a:t>imds.aia.hust.edu.cn </a:t>
            </a:r>
          </a:p>
          <a:p>
            <a:pPr eaLnBrk="1" hangingPunct="1">
              <a:spcBef>
                <a:spcPct val="0"/>
              </a:spcBef>
              <a:buClrTx/>
              <a:buFontTx/>
              <a:buNone/>
            </a:pPr>
            <a:r>
              <a:rPr lang="en-US" altLang="zh-CN" sz="2800" b="1" i="1">
                <a:solidFill>
                  <a:srgbClr val="FF0000"/>
                </a:solidFill>
              </a:rPr>
              <a:t>zht@hust.edu.cn</a:t>
            </a:r>
            <a:endParaRPr lang="en-US" altLang="zh-CN" sz="2800" b="1"/>
          </a:p>
        </p:txBody>
      </p:sp>
      <p:pic>
        <p:nvPicPr>
          <p:cNvPr id="15363" name="图片 2">
            <a:extLst>
              <a:ext uri="{FF2B5EF4-FFF2-40B4-BE49-F238E27FC236}">
                <a16:creationId xmlns:a16="http://schemas.microsoft.com/office/drawing/2014/main" id="{9B699D06-88D3-C8F6-F5B4-08B39ECAFE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3" y="-69850"/>
            <a:ext cx="9144001" cy="3643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A815FDD5-DDAE-E354-BC31-ADCC3DF81895}"/>
              </a:ext>
            </a:extLst>
          </p:cNvPr>
          <p:cNvSpPr>
            <a:spLocks noGrp="1" noRot="1" noChangeArrowheads="1"/>
          </p:cNvSpPr>
          <p:nvPr>
            <p:ph type="title"/>
          </p:nvPr>
        </p:nvSpPr>
        <p:spPr>
          <a:xfrm>
            <a:off x="611188" y="908050"/>
            <a:ext cx="7772400" cy="1143000"/>
          </a:xfrm>
        </p:spPr>
        <p:txBody>
          <a:bodyPr/>
          <a:lstStyle/>
          <a:p>
            <a:pPr eaLnBrk="1" hangingPunct="1"/>
            <a:r>
              <a:rPr lang="zh-CN" altLang="en-US" sz="2800" b="1">
                <a:solidFill>
                  <a:srgbClr val="006600"/>
                </a:solidFill>
                <a:latin typeface="宋体" panose="02010600030101010101" pitchFamily="2" charset="-122"/>
              </a:rPr>
              <a:t>开环控制系统方框图</a:t>
            </a:r>
          </a:p>
        </p:txBody>
      </p:sp>
      <p:grpSp>
        <p:nvGrpSpPr>
          <p:cNvPr id="40962" name="Group 3">
            <a:extLst>
              <a:ext uri="{FF2B5EF4-FFF2-40B4-BE49-F238E27FC236}">
                <a16:creationId xmlns:a16="http://schemas.microsoft.com/office/drawing/2014/main" id="{1B2F8457-2C9E-7570-B43B-5EB587A21E55}"/>
              </a:ext>
            </a:extLst>
          </p:cNvPr>
          <p:cNvGrpSpPr>
            <a:grpSpLocks/>
          </p:cNvGrpSpPr>
          <p:nvPr/>
        </p:nvGrpSpPr>
        <p:grpSpPr bwMode="auto">
          <a:xfrm>
            <a:off x="1447800" y="2057400"/>
            <a:ext cx="6705600" cy="1752600"/>
            <a:chOff x="768" y="2640"/>
            <a:chExt cx="4224" cy="1104"/>
          </a:xfrm>
        </p:grpSpPr>
        <p:sp>
          <p:nvSpPr>
            <p:cNvPr id="40968" name="Line 4">
              <a:extLst>
                <a:ext uri="{FF2B5EF4-FFF2-40B4-BE49-F238E27FC236}">
                  <a16:creationId xmlns:a16="http://schemas.microsoft.com/office/drawing/2014/main" id="{C87838B3-DDAF-9753-0271-FB50275A9A74}"/>
                </a:ext>
              </a:extLst>
            </p:cNvPr>
            <p:cNvSpPr>
              <a:spLocks noChangeShapeType="1"/>
            </p:cNvSpPr>
            <p:nvPr/>
          </p:nvSpPr>
          <p:spPr bwMode="auto">
            <a:xfrm>
              <a:off x="768" y="2976"/>
              <a:ext cx="76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969" name="Text Box 5">
              <a:extLst>
                <a:ext uri="{FF2B5EF4-FFF2-40B4-BE49-F238E27FC236}">
                  <a16:creationId xmlns:a16="http://schemas.microsoft.com/office/drawing/2014/main" id="{14B3CEFC-EE92-2D6D-1515-1A0801F405C3}"/>
                </a:ext>
              </a:extLst>
            </p:cNvPr>
            <p:cNvSpPr txBox="1">
              <a:spLocks noChangeArrowheads="1"/>
            </p:cNvSpPr>
            <p:nvPr/>
          </p:nvSpPr>
          <p:spPr bwMode="auto">
            <a:xfrm>
              <a:off x="1536" y="2832"/>
              <a:ext cx="1008" cy="25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rgbClr val="FF9900"/>
                </a:buClr>
                <a:buSzPct val="80000"/>
                <a:buFont typeface="Wingdings" pitchFamily="2" charset="2"/>
                <a:buNone/>
              </a:pPr>
              <a:r>
                <a:rPr kumimoji="1" lang="zh-CN" altLang="en-US" sz="2000">
                  <a:solidFill>
                    <a:schemeClr val="tx2"/>
                  </a:solidFill>
                  <a:latin typeface="宋体" panose="02010600030101010101" pitchFamily="2" charset="-122"/>
                </a:rPr>
                <a:t>控制装置</a:t>
              </a:r>
            </a:p>
          </p:txBody>
        </p:sp>
        <p:sp>
          <p:nvSpPr>
            <p:cNvPr id="40970" name="Text Box 6">
              <a:extLst>
                <a:ext uri="{FF2B5EF4-FFF2-40B4-BE49-F238E27FC236}">
                  <a16:creationId xmlns:a16="http://schemas.microsoft.com/office/drawing/2014/main" id="{97B05D6F-42AD-743F-2168-1EFE887A3A3D}"/>
                </a:ext>
              </a:extLst>
            </p:cNvPr>
            <p:cNvSpPr txBox="1">
              <a:spLocks noChangeArrowheads="1"/>
            </p:cNvSpPr>
            <p:nvPr/>
          </p:nvSpPr>
          <p:spPr bwMode="auto">
            <a:xfrm>
              <a:off x="3087" y="2832"/>
              <a:ext cx="1008" cy="25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rgbClr val="FF9900"/>
                </a:buClr>
                <a:buSzPct val="80000"/>
                <a:buFont typeface="Wingdings" pitchFamily="2" charset="2"/>
                <a:buNone/>
              </a:pPr>
              <a:r>
                <a:rPr kumimoji="1" lang="zh-CN" altLang="en-US" sz="2000">
                  <a:solidFill>
                    <a:schemeClr val="tx2"/>
                  </a:solidFill>
                  <a:latin typeface="宋体" panose="02010600030101010101" pitchFamily="2" charset="-122"/>
                </a:rPr>
                <a:t>被控对象</a:t>
              </a:r>
            </a:p>
          </p:txBody>
        </p:sp>
        <p:sp>
          <p:nvSpPr>
            <p:cNvPr id="40971" name="Line 7">
              <a:extLst>
                <a:ext uri="{FF2B5EF4-FFF2-40B4-BE49-F238E27FC236}">
                  <a16:creationId xmlns:a16="http://schemas.microsoft.com/office/drawing/2014/main" id="{8E4C3B2F-8A3F-774F-68EC-10D542614C84}"/>
                </a:ext>
              </a:extLst>
            </p:cNvPr>
            <p:cNvSpPr>
              <a:spLocks noChangeShapeType="1"/>
            </p:cNvSpPr>
            <p:nvPr/>
          </p:nvSpPr>
          <p:spPr bwMode="auto">
            <a:xfrm>
              <a:off x="4080" y="2976"/>
              <a:ext cx="672"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972" name="Line 8">
              <a:extLst>
                <a:ext uri="{FF2B5EF4-FFF2-40B4-BE49-F238E27FC236}">
                  <a16:creationId xmlns:a16="http://schemas.microsoft.com/office/drawing/2014/main" id="{C5472ABD-E341-7871-AEE5-E859A3AAF756}"/>
                </a:ext>
              </a:extLst>
            </p:cNvPr>
            <p:cNvSpPr>
              <a:spLocks noChangeShapeType="1"/>
            </p:cNvSpPr>
            <p:nvPr/>
          </p:nvSpPr>
          <p:spPr bwMode="auto">
            <a:xfrm>
              <a:off x="2544" y="2976"/>
              <a:ext cx="52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973" name="Text Box 9">
              <a:extLst>
                <a:ext uri="{FF2B5EF4-FFF2-40B4-BE49-F238E27FC236}">
                  <a16:creationId xmlns:a16="http://schemas.microsoft.com/office/drawing/2014/main" id="{CAB83C2D-87DA-B4FF-71E2-773F334D6F34}"/>
                </a:ext>
              </a:extLst>
            </p:cNvPr>
            <p:cNvSpPr txBox="1">
              <a:spLocks noChangeArrowheads="1"/>
            </p:cNvSpPr>
            <p:nvPr/>
          </p:nvSpPr>
          <p:spPr bwMode="auto">
            <a:xfrm>
              <a:off x="768" y="2640"/>
              <a:ext cx="7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rgbClr val="FF9900"/>
                </a:buClr>
                <a:buSzPct val="80000"/>
                <a:buFont typeface="Wingdings" pitchFamily="2" charset="2"/>
                <a:buNone/>
              </a:pPr>
              <a:r>
                <a:rPr kumimoji="1" lang="zh-CN" altLang="en-US" sz="2000">
                  <a:solidFill>
                    <a:schemeClr val="tx2"/>
                  </a:solidFill>
                  <a:latin typeface="宋体" panose="02010600030101010101" pitchFamily="2" charset="-122"/>
                </a:rPr>
                <a:t>输入量</a:t>
              </a:r>
            </a:p>
          </p:txBody>
        </p:sp>
        <p:sp>
          <p:nvSpPr>
            <p:cNvPr id="40974" name="Text Box 10">
              <a:extLst>
                <a:ext uri="{FF2B5EF4-FFF2-40B4-BE49-F238E27FC236}">
                  <a16:creationId xmlns:a16="http://schemas.microsoft.com/office/drawing/2014/main" id="{7754553B-79E7-97B4-0427-415F43E83A55}"/>
                </a:ext>
              </a:extLst>
            </p:cNvPr>
            <p:cNvSpPr txBox="1">
              <a:spLocks noChangeArrowheads="1"/>
            </p:cNvSpPr>
            <p:nvPr/>
          </p:nvSpPr>
          <p:spPr bwMode="auto">
            <a:xfrm>
              <a:off x="4272" y="2688"/>
              <a:ext cx="7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Clr>
                  <a:srgbClr val="FF9900"/>
                </a:buClr>
                <a:buSzPct val="80000"/>
                <a:buFont typeface="Wingdings" pitchFamily="2" charset="2"/>
                <a:buNone/>
              </a:pPr>
              <a:r>
                <a:rPr kumimoji="1" lang="zh-CN" altLang="en-US" sz="2000">
                  <a:solidFill>
                    <a:schemeClr val="tx2"/>
                  </a:solidFill>
                  <a:latin typeface="宋体" panose="02010600030101010101" pitchFamily="2" charset="-122"/>
                </a:rPr>
                <a:t>输出量</a:t>
              </a:r>
            </a:p>
          </p:txBody>
        </p:sp>
        <p:sp>
          <p:nvSpPr>
            <p:cNvPr id="203787" name="Text Box 11">
              <a:extLst>
                <a:ext uri="{FF2B5EF4-FFF2-40B4-BE49-F238E27FC236}">
                  <a16:creationId xmlns:a16="http://schemas.microsoft.com/office/drawing/2014/main" id="{028FB800-112C-0F1C-8B0A-18061DCC8D4A}"/>
                </a:ext>
              </a:extLst>
            </p:cNvPr>
            <p:cNvSpPr txBox="1">
              <a:spLocks noChangeArrowheads="1"/>
            </p:cNvSpPr>
            <p:nvPr/>
          </p:nvSpPr>
          <p:spPr bwMode="auto">
            <a:xfrm>
              <a:off x="2160" y="3456"/>
              <a:ext cx="960" cy="288"/>
            </a:xfrm>
            <a:prstGeom prst="rect">
              <a:avLst/>
            </a:prstGeom>
            <a:noFill/>
            <a:ln w="9525">
              <a:noFill/>
              <a:miter lim="800000"/>
              <a:headEnd/>
              <a:tailEnd/>
            </a:ln>
            <a:effectLst/>
          </p:spPr>
          <p:txBody>
            <a:bodyPr>
              <a:spAutoFit/>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0"/>
                </a:spcBef>
                <a:spcAft>
                  <a:spcPct val="0"/>
                </a:spcAft>
                <a:defRPr>
                  <a:solidFill>
                    <a:schemeClr val="tx1"/>
                  </a:solidFill>
                  <a:latin typeface="Arial" charset="0"/>
                  <a:ea typeface="宋体" charset="0"/>
                  <a:cs typeface="宋体" charset="0"/>
                </a:defRPr>
              </a:lvl6pPr>
              <a:lvl7pPr marL="2971800" indent="-228600" eaLnBrk="0" fontAlgn="base" hangingPunct="0">
                <a:spcBef>
                  <a:spcPct val="0"/>
                </a:spcBef>
                <a:spcAft>
                  <a:spcPct val="0"/>
                </a:spcAft>
                <a:defRPr>
                  <a:solidFill>
                    <a:schemeClr val="tx1"/>
                  </a:solidFill>
                  <a:latin typeface="Arial" charset="0"/>
                  <a:ea typeface="宋体" charset="0"/>
                  <a:cs typeface="宋体" charset="0"/>
                </a:defRPr>
              </a:lvl7pPr>
              <a:lvl8pPr marL="3429000" indent="-228600" eaLnBrk="0" fontAlgn="base" hangingPunct="0">
                <a:spcBef>
                  <a:spcPct val="0"/>
                </a:spcBef>
                <a:spcAft>
                  <a:spcPct val="0"/>
                </a:spcAft>
                <a:defRPr>
                  <a:solidFill>
                    <a:schemeClr val="tx1"/>
                  </a:solidFill>
                  <a:latin typeface="Arial" charset="0"/>
                  <a:ea typeface="宋体" charset="0"/>
                  <a:cs typeface="宋体" charset="0"/>
                </a:defRPr>
              </a:lvl8pPr>
              <a:lvl9pPr marL="3886200" indent="-228600" eaLnBrk="0" fontAlgn="base" hangingPunct="0">
                <a:spcBef>
                  <a:spcPct val="0"/>
                </a:spcBef>
                <a:spcAft>
                  <a:spcPct val="0"/>
                </a:spcAft>
                <a:defRPr>
                  <a:solidFill>
                    <a:schemeClr val="tx1"/>
                  </a:solidFill>
                  <a:latin typeface="Arial" charset="0"/>
                  <a:ea typeface="宋体" charset="0"/>
                  <a:cs typeface="宋体" charset="0"/>
                </a:defRPr>
              </a:lvl9pPr>
            </a:lstStyle>
            <a:p>
              <a:pPr eaLnBrk="1" hangingPunct="1">
                <a:spcBef>
                  <a:spcPct val="50000"/>
                </a:spcBef>
                <a:buClr>
                  <a:srgbClr val="FF9900"/>
                </a:buClr>
                <a:buSzPct val="80000"/>
                <a:buFont typeface="Wingdings" charset="0"/>
                <a:buNone/>
                <a:defRPr/>
              </a:pPr>
              <a:endParaRPr kumimoji="1" lang="zh-CN" sz="2400">
                <a:solidFill>
                  <a:schemeClr val="tx2"/>
                </a:solidFill>
                <a:effectLst>
                  <a:outerShdw blurRad="38100" dist="38100" dir="2700000" algn="tl">
                    <a:srgbClr val="DDDDDD"/>
                  </a:outerShdw>
                </a:effectLst>
                <a:latin typeface="宋体" charset="0"/>
              </a:endParaRPr>
            </a:p>
          </p:txBody>
        </p:sp>
      </p:grpSp>
      <p:sp>
        <p:nvSpPr>
          <p:cNvPr id="40963" name="Text Box 12">
            <a:extLst>
              <a:ext uri="{FF2B5EF4-FFF2-40B4-BE49-F238E27FC236}">
                <a16:creationId xmlns:a16="http://schemas.microsoft.com/office/drawing/2014/main" id="{1EAFA51D-A150-C9E9-5D13-71F8CD8F0E14}"/>
              </a:ext>
            </a:extLst>
          </p:cNvPr>
          <p:cNvSpPr txBox="1">
            <a:spLocks noChangeArrowheads="1"/>
          </p:cNvSpPr>
          <p:nvPr/>
        </p:nvSpPr>
        <p:spPr bwMode="auto">
          <a:xfrm>
            <a:off x="6372225" y="2667000"/>
            <a:ext cx="193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2000">
                <a:solidFill>
                  <a:schemeClr val="tx2"/>
                </a:solidFill>
                <a:latin typeface="宋体" panose="02010600030101010101" pitchFamily="2" charset="-122"/>
              </a:rPr>
              <a:t>   </a:t>
            </a:r>
            <a:r>
              <a:rPr kumimoji="1" lang="zh-CN" altLang="en-US" sz="2000">
                <a:solidFill>
                  <a:schemeClr val="tx2"/>
                </a:solidFill>
                <a:latin typeface="宋体" panose="02010600030101010101" pitchFamily="2" charset="-122"/>
              </a:rPr>
              <a:t>（被控量）</a:t>
            </a:r>
          </a:p>
        </p:txBody>
      </p:sp>
      <p:grpSp>
        <p:nvGrpSpPr>
          <p:cNvPr id="3" name="Group 13">
            <a:extLst>
              <a:ext uri="{FF2B5EF4-FFF2-40B4-BE49-F238E27FC236}">
                <a16:creationId xmlns:a16="http://schemas.microsoft.com/office/drawing/2014/main" id="{706173C8-10A9-ADCD-B5AD-497F2B969D34}"/>
              </a:ext>
            </a:extLst>
          </p:cNvPr>
          <p:cNvGrpSpPr>
            <a:grpSpLocks/>
          </p:cNvGrpSpPr>
          <p:nvPr/>
        </p:nvGrpSpPr>
        <p:grpSpPr bwMode="auto">
          <a:xfrm>
            <a:off x="468313" y="3141663"/>
            <a:ext cx="7924800" cy="3452812"/>
            <a:chOff x="288" y="2194"/>
            <a:chExt cx="4992" cy="2175"/>
          </a:xfrm>
        </p:grpSpPr>
        <p:graphicFrame>
          <p:nvGraphicFramePr>
            <p:cNvPr id="40966" name="Object 14">
              <a:extLst>
                <a:ext uri="{FF2B5EF4-FFF2-40B4-BE49-F238E27FC236}">
                  <a16:creationId xmlns:a16="http://schemas.microsoft.com/office/drawing/2014/main" id="{1BC91AA7-5695-F804-A714-2B4D89C03356}"/>
                </a:ext>
              </a:extLst>
            </p:cNvPr>
            <p:cNvGraphicFramePr>
              <a:graphicFrameLocks noChangeAspect="1"/>
            </p:cNvGraphicFramePr>
            <p:nvPr/>
          </p:nvGraphicFramePr>
          <p:xfrm>
            <a:off x="288" y="2194"/>
            <a:ext cx="2256" cy="2126"/>
          </p:xfrm>
          <a:graphic>
            <a:graphicData uri="http://schemas.openxmlformats.org/presentationml/2006/ole">
              <mc:AlternateContent xmlns:mc="http://schemas.openxmlformats.org/markup-compatibility/2006">
                <mc:Choice xmlns:v="urn:schemas-microsoft-com:vml" Requires="v">
                  <p:oleObj name="位图图像" r:id="rId3" imgW="2635250" imgH="2482850" progId="Paint.Picture">
                    <p:embed/>
                  </p:oleObj>
                </mc:Choice>
                <mc:Fallback>
                  <p:oleObj name="位图图像" r:id="rId3" imgW="2635250" imgH="2482850" progId="Paint.Picture">
                    <p:embed/>
                    <p:pic>
                      <p:nvPicPr>
                        <p:cNvPr id="0" name="Object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8" y="2194"/>
                          <a:ext cx="2256" cy="2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0967" name="Text Box 15">
              <a:extLst>
                <a:ext uri="{FF2B5EF4-FFF2-40B4-BE49-F238E27FC236}">
                  <a16:creationId xmlns:a16="http://schemas.microsoft.com/office/drawing/2014/main" id="{DEC109BB-93EC-054F-91D1-0111A22C144F}"/>
                </a:ext>
              </a:extLst>
            </p:cNvPr>
            <p:cNvSpPr txBox="1">
              <a:spLocks noChangeArrowheads="1"/>
            </p:cNvSpPr>
            <p:nvPr/>
          </p:nvSpPr>
          <p:spPr bwMode="auto">
            <a:xfrm>
              <a:off x="2736" y="2448"/>
              <a:ext cx="2544" cy="1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spcBef>
                  <a:spcPct val="30000"/>
                </a:spcBef>
                <a:buClr>
                  <a:schemeClr val="accent2"/>
                </a:buClr>
                <a:buSzPct val="80000"/>
                <a:buFont typeface="Wingdings" pitchFamily="2" charset="2"/>
                <a:buNone/>
              </a:pPr>
              <a:r>
                <a:rPr kumimoji="1" lang="zh-CN" altLang="en-US" sz="2400" b="1">
                  <a:solidFill>
                    <a:schemeClr val="tx2"/>
                  </a:solidFill>
                  <a:latin typeface="楷体_GB2312" pitchFamily="49" charset="-122"/>
                  <a:ea typeface="楷体_GB2312" pitchFamily="49" charset="-122"/>
                </a:rPr>
                <a:t>输入量</a:t>
              </a:r>
              <a:r>
                <a:rPr kumimoji="1" lang="zh-CN" altLang="en-US" sz="2400">
                  <a:solidFill>
                    <a:schemeClr val="tx2"/>
                  </a:solidFill>
                  <a:latin typeface="楷体_GB2312" pitchFamily="49" charset="-122"/>
                  <a:ea typeface="楷体_GB2312" pitchFamily="49" charset="-122"/>
                </a:rPr>
                <a:t>：</a:t>
              </a:r>
              <a:r>
                <a:rPr kumimoji="1" lang="zh-CN" altLang="en-US" sz="2400">
                  <a:latin typeface="楷体_GB2312" pitchFamily="49" charset="-122"/>
                  <a:ea typeface="楷体_GB2312" pitchFamily="49" charset="-122"/>
                </a:rPr>
                <a:t>加在电阻丝两端的电压</a:t>
              </a:r>
            </a:p>
            <a:p>
              <a:pPr algn="just" eaLnBrk="1" hangingPunct="1">
                <a:lnSpc>
                  <a:spcPct val="120000"/>
                </a:lnSpc>
                <a:spcBef>
                  <a:spcPct val="30000"/>
                </a:spcBef>
                <a:buClr>
                  <a:schemeClr val="accent2"/>
                </a:buClr>
                <a:buSzPct val="80000"/>
                <a:buFont typeface="Wingdings" pitchFamily="2" charset="2"/>
                <a:buNone/>
              </a:pPr>
              <a:r>
                <a:rPr kumimoji="1" lang="zh-CN" altLang="en-US" sz="2400" b="1">
                  <a:solidFill>
                    <a:schemeClr val="tx2"/>
                  </a:solidFill>
                  <a:latin typeface="楷体_GB2312" pitchFamily="49" charset="-122"/>
                  <a:ea typeface="楷体_GB2312" pitchFamily="49" charset="-122"/>
                </a:rPr>
                <a:t>被控制对象</a:t>
              </a:r>
              <a:r>
                <a:rPr kumimoji="1" lang="zh-CN" altLang="en-US" sz="2400">
                  <a:solidFill>
                    <a:schemeClr val="tx2"/>
                  </a:solidFill>
                  <a:latin typeface="楷体_GB2312" pitchFamily="49" charset="-122"/>
                  <a:ea typeface="楷体_GB2312" pitchFamily="49" charset="-122"/>
                </a:rPr>
                <a:t>：</a:t>
              </a:r>
              <a:r>
                <a:rPr kumimoji="1" lang="zh-CN" altLang="en-US" sz="2400">
                  <a:latin typeface="楷体_GB2312" pitchFamily="49" charset="-122"/>
                  <a:ea typeface="楷体_GB2312" pitchFamily="49" charset="-122"/>
                </a:rPr>
                <a:t>炉子</a:t>
              </a:r>
            </a:p>
            <a:p>
              <a:pPr algn="just" eaLnBrk="1" hangingPunct="1">
                <a:lnSpc>
                  <a:spcPct val="120000"/>
                </a:lnSpc>
                <a:spcBef>
                  <a:spcPct val="30000"/>
                </a:spcBef>
                <a:buClr>
                  <a:schemeClr val="accent2"/>
                </a:buClr>
                <a:buSzPct val="80000"/>
                <a:buFont typeface="Wingdings" pitchFamily="2" charset="2"/>
                <a:buNone/>
              </a:pPr>
              <a:r>
                <a:rPr kumimoji="1" lang="zh-CN" altLang="en-US" sz="2400" b="1">
                  <a:solidFill>
                    <a:schemeClr val="tx2"/>
                  </a:solidFill>
                  <a:latin typeface="楷体_GB2312" pitchFamily="49" charset="-122"/>
                  <a:ea typeface="楷体_GB2312" pitchFamily="49" charset="-122"/>
                </a:rPr>
                <a:t>被控制量</a:t>
              </a:r>
              <a:r>
                <a:rPr kumimoji="1" lang="zh-CN" altLang="en-US" sz="2400">
                  <a:latin typeface="楷体_GB2312" pitchFamily="49" charset="-122"/>
                  <a:ea typeface="楷体_GB2312" pitchFamily="49" charset="-122"/>
                </a:rPr>
                <a:t>（输出量）：炉温</a:t>
              </a:r>
            </a:p>
            <a:p>
              <a:pPr eaLnBrk="1" hangingPunct="1">
                <a:lnSpc>
                  <a:spcPct val="120000"/>
                </a:lnSpc>
                <a:spcBef>
                  <a:spcPct val="30000"/>
                </a:spcBef>
                <a:buClr>
                  <a:schemeClr val="accent2"/>
                </a:buClr>
                <a:buSzPct val="80000"/>
                <a:buFont typeface="Wingdings" pitchFamily="2" charset="2"/>
                <a:buNone/>
              </a:pPr>
              <a:r>
                <a:rPr kumimoji="1" lang="zh-CN" altLang="en-US" sz="2400" b="1">
                  <a:solidFill>
                    <a:schemeClr val="tx2"/>
                  </a:solidFill>
                  <a:latin typeface="楷体_GB2312" pitchFamily="49" charset="-122"/>
                  <a:ea typeface="楷体_GB2312" pitchFamily="49" charset="-122"/>
                </a:rPr>
                <a:t>控制装置</a:t>
              </a:r>
              <a:r>
                <a:rPr kumimoji="1" lang="zh-CN" altLang="en-US" sz="2400">
                  <a:latin typeface="楷体_GB2312" pitchFamily="49" charset="-122"/>
                  <a:ea typeface="楷体_GB2312" pitchFamily="49" charset="-122"/>
                </a:rPr>
                <a:t>：开关</a:t>
              </a:r>
              <a:r>
                <a:rPr kumimoji="1" lang="en-US" altLang="zh-CN" sz="2400">
                  <a:latin typeface="楷体_GB2312" pitchFamily="49" charset="-122"/>
                  <a:ea typeface="楷体_GB2312" pitchFamily="49" charset="-122"/>
                </a:rPr>
                <a:t>K</a:t>
              </a:r>
              <a:r>
                <a:rPr kumimoji="1" lang="zh-CN" altLang="en-US" sz="2400">
                  <a:latin typeface="楷体_GB2312" pitchFamily="49" charset="-122"/>
                  <a:ea typeface="楷体_GB2312" pitchFamily="49" charset="-122"/>
                </a:rPr>
                <a:t>和电热丝，对被控制量起控制作用。</a:t>
              </a:r>
              <a:endParaRPr kumimoji="1" lang="zh-CN" altLang="en-US" sz="2400" i="1">
                <a:latin typeface="楷体_GB2312" pitchFamily="49" charset="-122"/>
                <a:ea typeface="楷体_GB2312" pitchFamily="49" charset="-122"/>
              </a:endParaRPr>
            </a:p>
          </p:txBody>
        </p:sp>
      </p:grpSp>
      <p:sp>
        <p:nvSpPr>
          <p:cNvPr id="203792" name="Rectangle 16">
            <a:extLst>
              <a:ext uri="{FF2B5EF4-FFF2-40B4-BE49-F238E27FC236}">
                <a16:creationId xmlns:a16="http://schemas.microsoft.com/office/drawing/2014/main" id="{75F23142-F78D-BF08-AE01-4CC69959172B}"/>
              </a:ext>
            </a:extLst>
          </p:cNvPr>
          <p:cNvSpPr>
            <a:spLocks noChangeArrowheads="1"/>
          </p:cNvSpPr>
          <p:nvPr/>
        </p:nvSpPr>
        <p:spPr bwMode="auto">
          <a:xfrm>
            <a:off x="539750" y="188913"/>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5"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43009" name="Group 2">
            <a:extLst>
              <a:ext uri="{FF2B5EF4-FFF2-40B4-BE49-F238E27FC236}">
                <a16:creationId xmlns:a16="http://schemas.microsoft.com/office/drawing/2014/main" id="{720266E1-3302-7645-0665-CDC136B95A4E}"/>
              </a:ext>
            </a:extLst>
          </p:cNvPr>
          <p:cNvGrpSpPr>
            <a:grpSpLocks/>
          </p:cNvGrpSpPr>
          <p:nvPr/>
        </p:nvGrpSpPr>
        <p:grpSpPr bwMode="auto">
          <a:xfrm>
            <a:off x="0" y="2133600"/>
            <a:ext cx="5148263" cy="3527425"/>
            <a:chOff x="-96" y="1344"/>
            <a:chExt cx="3744" cy="2352"/>
          </a:xfrm>
        </p:grpSpPr>
        <p:graphicFrame>
          <p:nvGraphicFramePr>
            <p:cNvPr id="43013" name="Object 3">
              <a:extLst>
                <a:ext uri="{FF2B5EF4-FFF2-40B4-BE49-F238E27FC236}">
                  <a16:creationId xmlns:a16="http://schemas.microsoft.com/office/drawing/2014/main" id="{E88FDB71-509C-2D18-A46C-5F7ED51C9DCE}"/>
                </a:ext>
              </a:extLst>
            </p:cNvPr>
            <p:cNvGraphicFramePr>
              <a:graphicFrameLocks noChangeAspect="1"/>
            </p:cNvGraphicFramePr>
            <p:nvPr/>
          </p:nvGraphicFramePr>
          <p:xfrm>
            <a:off x="-96" y="1344"/>
            <a:ext cx="3744" cy="2352"/>
          </p:xfrm>
          <a:graphic>
            <a:graphicData uri="http://schemas.openxmlformats.org/presentationml/2006/ole">
              <mc:AlternateContent xmlns:mc="http://schemas.openxmlformats.org/markup-compatibility/2006">
                <mc:Choice xmlns:v="urn:schemas-microsoft-com:vml" Requires="v">
                  <p:oleObj name="位图图像" r:id="rId2" imgW="3251200" imgH="2438400" progId="Paint.Picture">
                    <p:embed/>
                  </p:oleObj>
                </mc:Choice>
                <mc:Fallback>
                  <p:oleObj name="位图图像" r:id="rId2" imgW="3251200" imgH="2438400" progId="Paint.Picture">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 y="1344"/>
                          <a:ext cx="3744" cy="2352"/>
                        </a:xfrm>
                        <a:prstGeom prst="rect">
                          <a:avLst/>
                        </a:prstGeom>
                        <a:solidFill>
                          <a:srgbClr val="CC33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3014" name="Line 4">
              <a:extLst>
                <a:ext uri="{FF2B5EF4-FFF2-40B4-BE49-F238E27FC236}">
                  <a16:creationId xmlns:a16="http://schemas.microsoft.com/office/drawing/2014/main" id="{0F100FD5-D8D3-CBC0-E0ED-200AA9258991}"/>
                </a:ext>
              </a:extLst>
            </p:cNvPr>
            <p:cNvSpPr>
              <a:spLocks noChangeShapeType="1"/>
            </p:cNvSpPr>
            <p:nvPr/>
          </p:nvSpPr>
          <p:spPr bwMode="auto">
            <a:xfrm>
              <a:off x="1536" y="1705"/>
              <a:ext cx="0" cy="248"/>
            </a:xfrm>
            <a:prstGeom prst="line">
              <a:avLst/>
            </a:prstGeom>
            <a:noFill/>
            <a:ln w="38100">
              <a:solidFill>
                <a:srgbClr val="E83700"/>
              </a:solidFill>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015" name="Oval 5">
              <a:extLst>
                <a:ext uri="{FF2B5EF4-FFF2-40B4-BE49-F238E27FC236}">
                  <a16:creationId xmlns:a16="http://schemas.microsoft.com/office/drawing/2014/main" id="{E1CF18EA-2287-0D8C-C369-723863E8ED89}"/>
                </a:ext>
              </a:extLst>
            </p:cNvPr>
            <p:cNvSpPr>
              <a:spLocks noChangeArrowheads="1"/>
            </p:cNvSpPr>
            <p:nvPr/>
          </p:nvSpPr>
          <p:spPr bwMode="auto">
            <a:xfrm>
              <a:off x="1479" y="2190"/>
              <a:ext cx="105" cy="162"/>
            </a:xfrm>
            <a:prstGeom prst="ellipse">
              <a:avLst/>
            </a:prstGeom>
            <a:solidFill>
              <a:srgbClr val="CC3300"/>
            </a:solidFill>
            <a:ln w="9525">
              <a:solidFill>
                <a:srgbClr val="CC3300"/>
              </a:solidFill>
              <a:round/>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grpSp>
      <p:sp>
        <p:nvSpPr>
          <p:cNvPr id="205830" name="Rectangle 6">
            <a:extLst>
              <a:ext uri="{FF2B5EF4-FFF2-40B4-BE49-F238E27FC236}">
                <a16:creationId xmlns:a16="http://schemas.microsoft.com/office/drawing/2014/main" id="{DA6A3AED-AF1B-C38E-81CA-17AAC90370F1}"/>
              </a:ext>
            </a:extLst>
          </p:cNvPr>
          <p:cNvSpPr>
            <a:spLocks noGrp="1" noRot="1" noChangeArrowheads="1"/>
          </p:cNvSpPr>
          <p:nvPr>
            <p:ph type="body" idx="1"/>
          </p:nvPr>
        </p:nvSpPr>
        <p:spPr>
          <a:xfrm>
            <a:off x="4800600" y="1676400"/>
            <a:ext cx="3962400" cy="4114800"/>
          </a:xfrm>
        </p:spPr>
        <p:txBody>
          <a:bodyPr/>
          <a:lstStyle/>
          <a:p>
            <a:pPr algn="just" eaLnBrk="1" hangingPunct="1">
              <a:lnSpc>
                <a:spcPct val="130000"/>
              </a:lnSpc>
              <a:buClr>
                <a:schemeClr val="tx1"/>
              </a:buClr>
              <a:buFont typeface="Wingdings" pitchFamily="2" charset="2"/>
              <a:buNone/>
            </a:pPr>
            <a:r>
              <a:rPr lang="en-US" altLang="zh-CN" sz="2400">
                <a:latin typeface="楷体_GB2312" pitchFamily="49" charset="-122"/>
                <a:ea typeface="楷体_GB2312" pitchFamily="49" charset="-122"/>
              </a:rPr>
              <a:t>    </a:t>
            </a:r>
            <a:r>
              <a:rPr lang="zh-CN" altLang="en-US" sz="2000" b="1">
                <a:solidFill>
                  <a:srgbClr val="A71101"/>
                </a:solidFill>
                <a:latin typeface="楷体_GB2312" pitchFamily="49" charset="-122"/>
                <a:ea typeface="楷体_GB2312" pitchFamily="49" charset="-122"/>
              </a:rPr>
              <a:t>闭环控制是指系统的被控制量（输出量）与控制作用之间存在着负反馈的控制方式。</a:t>
            </a:r>
            <a:r>
              <a:rPr lang="zh-CN" altLang="en-US" sz="2000">
                <a:latin typeface="楷体_GB2312" pitchFamily="49" charset="-122"/>
                <a:ea typeface="楷体_GB2312" pitchFamily="49" charset="-122"/>
              </a:rPr>
              <a:t>采用闭环控制的系统称为闭环控制系统或反馈控制系统。闭环控制是一切</a:t>
            </a:r>
            <a:r>
              <a:rPr lang="zh-CN" altLang="en-US" sz="2000">
                <a:solidFill>
                  <a:schemeClr val="tx2"/>
                </a:solidFill>
                <a:latin typeface="楷体_GB2312" pitchFamily="49" charset="-122"/>
                <a:ea typeface="楷体_GB2312" pitchFamily="49" charset="-122"/>
              </a:rPr>
              <a:t>生物控制</a:t>
            </a:r>
            <a:r>
              <a:rPr lang="zh-CN" altLang="en-US" sz="2000">
                <a:latin typeface="楷体_GB2312" pitchFamily="49" charset="-122"/>
                <a:ea typeface="楷体_GB2312" pitchFamily="49" charset="-122"/>
              </a:rPr>
              <a:t>自身运动的基本规律。人本身就是一个具有高度复杂控制能力的闭环系统。</a:t>
            </a:r>
          </a:p>
        </p:txBody>
      </p:sp>
      <p:sp>
        <p:nvSpPr>
          <p:cNvPr id="205831" name="Rectangle 7">
            <a:extLst>
              <a:ext uri="{FF2B5EF4-FFF2-40B4-BE49-F238E27FC236}">
                <a16:creationId xmlns:a16="http://schemas.microsoft.com/office/drawing/2014/main" id="{C71D6BEF-EAEB-D8B8-173D-97D31342733F}"/>
              </a:ext>
            </a:extLst>
          </p:cNvPr>
          <p:cNvSpPr>
            <a:spLocks noChangeArrowheads="1"/>
          </p:cNvSpPr>
          <p:nvPr/>
        </p:nvSpPr>
        <p:spPr bwMode="auto">
          <a:xfrm>
            <a:off x="539750" y="1196975"/>
            <a:ext cx="439896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Clr>
                <a:srgbClr val="CC3300"/>
              </a:buClr>
              <a:buFont typeface="Wingdings" pitchFamily="2" charset="2"/>
              <a:buChar char="v"/>
            </a:pPr>
            <a:r>
              <a:rPr kumimoji="1" lang="zh-CN" altLang="en-US" sz="2800" b="1">
                <a:solidFill>
                  <a:srgbClr val="009900"/>
                </a:solidFill>
                <a:latin typeface="Times New Roman" panose="02020603050405020304" pitchFamily="18" charset="0"/>
                <a:ea typeface="华文新魏" panose="02010800040101010101" pitchFamily="2" charset="-122"/>
              </a:rPr>
              <a:t>闭环控制</a:t>
            </a:r>
          </a:p>
        </p:txBody>
      </p:sp>
      <p:sp>
        <p:nvSpPr>
          <p:cNvPr id="205832" name="Rectangle 8">
            <a:extLst>
              <a:ext uri="{FF2B5EF4-FFF2-40B4-BE49-F238E27FC236}">
                <a16:creationId xmlns:a16="http://schemas.microsoft.com/office/drawing/2014/main" id="{637DC397-FE7B-191E-A52A-AF4983653410}"/>
              </a:ext>
            </a:extLst>
          </p:cNvPr>
          <p:cNvSpPr>
            <a:spLocks noChangeArrowheads="1"/>
          </p:cNvSpPr>
          <p:nvPr/>
        </p:nvSpPr>
        <p:spPr bwMode="auto">
          <a:xfrm>
            <a:off x="539750" y="188913"/>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nodeType="clickEffect">
                                  <p:stCondLst>
                                    <p:cond delay="0"/>
                                  </p:stCondLst>
                                  <p:childTnLst>
                                    <p:set>
                                      <p:cBhvr>
                                        <p:cTn id="6" dur="1" fill="hold">
                                          <p:stCondLst>
                                            <p:cond delay="0"/>
                                          </p:stCondLst>
                                        </p:cTn>
                                        <p:tgtEl>
                                          <p:spTgt spid="205830"/>
                                        </p:tgtEl>
                                        <p:attrNameLst>
                                          <p:attrName>style.visibility</p:attrName>
                                        </p:attrNameLst>
                                      </p:cBhvr>
                                      <p:to>
                                        <p:strVal val="visible"/>
                                      </p:to>
                                    </p:set>
                                    <p:animEffect transition="in" filter="randombar(horizontal)">
                                      <p:cBhvr>
                                        <p:cTn id="7" dur="500"/>
                                        <p:tgtEl>
                                          <p:spTgt spid="2058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8" fill="hold" nodeType="clickEffect">
                                  <p:stCondLst>
                                    <p:cond delay="0"/>
                                  </p:stCondLst>
                                  <p:childTnLst>
                                    <p:set>
                                      <p:cBhvr>
                                        <p:cTn id="11" dur="1" fill="hold">
                                          <p:stCondLst>
                                            <p:cond delay="0"/>
                                          </p:stCondLst>
                                        </p:cTn>
                                        <p:tgtEl>
                                          <p:spTgt spid="205831"/>
                                        </p:tgtEl>
                                        <p:attrNameLst>
                                          <p:attrName>style.visibility</p:attrName>
                                        </p:attrNameLst>
                                      </p:cBhvr>
                                      <p:to>
                                        <p:strVal val="visible"/>
                                      </p:to>
                                    </p:set>
                                    <p:anim calcmode="lin" valueType="num">
                                      <p:cBhvr additive="base">
                                        <p:cTn id="12" dur="500" fill="hold"/>
                                        <p:tgtEl>
                                          <p:spTgt spid="205831"/>
                                        </p:tgtEl>
                                        <p:attrNameLst>
                                          <p:attrName>ppt_x</p:attrName>
                                        </p:attrNameLst>
                                      </p:cBhvr>
                                      <p:tavLst>
                                        <p:tav tm="0">
                                          <p:val>
                                            <p:strVal val="0-#ppt_w/2"/>
                                          </p:val>
                                        </p:tav>
                                        <p:tav tm="100000">
                                          <p:val>
                                            <p:strVal val="#ppt_x"/>
                                          </p:val>
                                        </p:tav>
                                      </p:tavLst>
                                    </p:anim>
                                    <p:anim calcmode="lin" valueType="num">
                                      <p:cBhvr additive="base">
                                        <p:cTn id="13" dur="500" fill="hold"/>
                                        <p:tgtEl>
                                          <p:spTgt spid="2058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830" grpId="0" autoUpdateAnimBg="0"/>
      <p:bldP spid="205831"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3E23EDE8-86E5-06B0-2DB4-00ECC016FF73}"/>
              </a:ext>
            </a:extLst>
          </p:cNvPr>
          <p:cNvSpPr>
            <a:spLocks noGrp="1" noRot="1" noChangeArrowheads="1"/>
          </p:cNvSpPr>
          <p:nvPr>
            <p:ph type="title"/>
          </p:nvPr>
        </p:nvSpPr>
        <p:spPr>
          <a:xfrm>
            <a:off x="1219200" y="1219200"/>
            <a:ext cx="6324600" cy="1143000"/>
          </a:xfrm>
        </p:spPr>
        <p:txBody>
          <a:bodyPr/>
          <a:lstStyle/>
          <a:p>
            <a:pPr eaLnBrk="1" hangingPunct="1"/>
            <a:r>
              <a:rPr lang="zh-CN" altLang="en-US" sz="2800">
                <a:solidFill>
                  <a:srgbClr val="006600"/>
                </a:solidFill>
                <a:ea typeface="华文新魏" panose="02010800040101010101" pitchFamily="2" charset="-122"/>
              </a:rPr>
              <a:t>人取书的控制过程</a:t>
            </a:r>
          </a:p>
        </p:txBody>
      </p:sp>
      <p:grpSp>
        <p:nvGrpSpPr>
          <p:cNvPr id="44034" name="Group 3">
            <a:extLst>
              <a:ext uri="{FF2B5EF4-FFF2-40B4-BE49-F238E27FC236}">
                <a16:creationId xmlns:a16="http://schemas.microsoft.com/office/drawing/2014/main" id="{1ECC9546-1CF0-E63B-32A4-76945D2CA29C}"/>
              </a:ext>
            </a:extLst>
          </p:cNvPr>
          <p:cNvGrpSpPr>
            <a:grpSpLocks/>
          </p:cNvGrpSpPr>
          <p:nvPr/>
        </p:nvGrpSpPr>
        <p:grpSpPr bwMode="auto">
          <a:xfrm>
            <a:off x="1331913" y="2420938"/>
            <a:ext cx="7162800" cy="1311275"/>
            <a:chOff x="816" y="2102"/>
            <a:chExt cx="4512" cy="826"/>
          </a:xfrm>
        </p:grpSpPr>
        <p:sp>
          <p:nvSpPr>
            <p:cNvPr id="44036" name="Rectangle 4">
              <a:extLst>
                <a:ext uri="{FF2B5EF4-FFF2-40B4-BE49-F238E27FC236}">
                  <a16:creationId xmlns:a16="http://schemas.microsoft.com/office/drawing/2014/main" id="{0619EB69-BC84-6E65-2491-0F05EEF6CE45}"/>
                </a:ext>
              </a:extLst>
            </p:cNvPr>
            <p:cNvSpPr>
              <a:spLocks noChangeArrowheads="1"/>
            </p:cNvSpPr>
            <p:nvPr/>
          </p:nvSpPr>
          <p:spPr bwMode="auto">
            <a:xfrm>
              <a:off x="1728" y="2198"/>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4037" name="Rectangle 5">
              <a:extLst>
                <a:ext uri="{FF2B5EF4-FFF2-40B4-BE49-F238E27FC236}">
                  <a16:creationId xmlns:a16="http://schemas.microsoft.com/office/drawing/2014/main" id="{3AAAB867-A833-4873-1F26-EDA490654A46}"/>
                </a:ext>
              </a:extLst>
            </p:cNvPr>
            <p:cNvSpPr>
              <a:spLocks noChangeArrowheads="1"/>
            </p:cNvSpPr>
            <p:nvPr/>
          </p:nvSpPr>
          <p:spPr bwMode="auto">
            <a:xfrm>
              <a:off x="3453" y="2198"/>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4038" name="Rectangle 6">
              <a:extLst>
                <a:ext uri="{FF2B5EF4-FFF2-40B4-BE49-F238E27FC236}">
                  <a16:creationId xmlns:a16="http://schemas.microsoft.com/office/drawing/2014/main" id="{8438EFA4-E523-F83B-BC59-BA1E0D44663F}"/>
                </a:ext>
              </a:extLst>
            </p:cNvPr>
            <p:cNvSpPr>
              <a:spLocks noChangeArrowheads="1"/>
            </p:cNvSpPr>
            <p:nvPr/>
          </p:nvSpPr>
          <p:spPr bwMode="auto">
            <a:xfrm>
              <a:off x="2592" y="2198"/>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4039" name="Line 7">
              <a:extLst>
                <a:ext uri="{FF2B5EF4-FFF2-40B4-BE49-F238E27FC236}">
                  <a16:creationId xmlns:a16="http://schemas.microsoft.com/office/drawing/2014/main" id="{D0BC10CB-5A0F-EB3F-03B5-1E1A37AEDB04}"/>
                </a:ext>
              </a:extLst>
            </p:cNvPr>
            <p:cNvSpPr>
              <a:spLocks noChangeShapeType="1"/>
            </p:cNvSpPr>
            <p:nvPr/>
          </p:nvSpPr>
          <p:spPr bwMode="auto">
            <a:xfrm>
              <a:off x="1440" y="2360"/>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4040" name="Line 8">
              <a:extLst>
                <a:ext uri="{FF2B5EF4-FFF2-40B4-BE49-F238E27FC236}">
                  <a16:creationId xmlns:a16="http://schemas.microsoft.com/office/drawing/2014/main" id="{C76328FD-0DE4-1EF5-696C-9A42F30B3A47}"/>
                </a:ext>
              </a:extLst>
            </p:cNvPr>
            <p:cNvSpPr>
              <a:spLocks noChangeShapeType="1"/>
            </p:cNvSpPr>
            <p:nvPr/>
          </p:nvSpPr>
          <p:spPr bwMode="auto">
            <a:xfrm>
              <a:off x="3165" y="2363"/>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4041" name="Line 9">
              <a:extLst>
                <a:ext uri="{FF2B5EF4-FFF2-40B4-BE49-F238E27FC236}">
                  <a16:creationId xmlns:a16="http://schemas.microsoft.com/office/drawing/2014/main" id="{FF86240F-FE3D-6FB6-637D-563D776667D7}"/>
                </a:ext>
              </a:extLst>
            </p:cNvPr>
            <p:cNvSpPr>
              <a:spLocks noChangeShapeType="1"/>
            </p:cNvSpPr>
            <p:nvPr/>
          </p:nvSpPr>
          <p:spPr bwMode="auto">
            <a:xfrm>
              <a:off x="2304" y="2354"/>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4042" name="Line 10">
              <a:extLst>
                <a:ext uri="{FF2B5EF4-FFF2-40B4-BE49-F238E27FC236}">
                  <a16:creationId xmlns:a16="http://schemas.microsoft.com/office/drawing/2014/main" id="{9EAD7115-4A26-DE09-78F0-4438A7CE7922}"/>
                </a:ext>
              </a:extLst>
            </p:cNvPr>
            <p:cNvSpPr>
              <a:spLocks noChangeShapeType="1"/>
            </p:cNvSpPr>
            <p:nvPr/>
          </p:nvSpPr>
          <p:spPr bwMode="auto">
            <a:xfrm>
              <a:off x="4032" y="2360"/>
              <a:ext cx="576"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4043" name="Line 11">
              <a:extLst>
                <a:ext uri="{FF2B5EF4-FFF2-40B4-BE49-F238E27FC236}">
                  <a16:creationId xmlns:a16="http://schemas.microsoft.com/office/drawing/2014/main" id="{CF145C76-17AF-3676-33BE-3EB7CDDCB695}"/>
                </a:ext>
              </a:extLst>
            </p:cNvPr>
            <p:cNvSpPr>
              <a:spLocks noChangeShapeType="1"/>
            </p:cNvSpPr>
            <p:nvPr/>
          </p:nvSpPr>
          <p:spPr bwMode="auto">
            <a:xfrm>
              <a:off x="4263" y="2363"/>
              <a:ext cx="0" cy="56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4044" name="Line 12">
              <a:extLst>
                <a:ext uri="{FF2B5EF4-FFF2-40B4-BE49-F238E27FC236}">
                  <a16:creationId xmlns:a16="http://schemas.microsoft.com/office/drawing/2014/main" id="{CD106E16-4E2F-5013-4288-248E56ADFC8D}"/>
                </a:ext>
              </a:extLst>
            </p:cNvPr>
            <p:cNvSpPr>
              <a:spLocks noChangeShapeType="1"/>
            </p:cNvSpPr>
            <p:nvPr/>
          </p:nvSpPr>
          <p:spPr bwMode="auto">
            <a:xfrm flipV="1">
              <a:off x="2064" y="2544"/>
              <a:ext cx="0" cy="38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4045" name="Text Box 13">
              <a:extLst>
                <a:ext uri="{FF2B5EF4-FFF2-40B4-BE49-F238E27FC236}">
                  <a16:creationId xmlns:a16="http://schemas.microsoft.com/office/drawing/2014/main" id="{891DB037-126A-9EB1-320D-AAA95DD8637D}"/>
                </a:ext>
              </a:extLst>
            </p:cNvPr>
            <p:cNvSpPr txBox="1">
              <a:spLocks noChangeArrowheads="1"/>
            </p:cNvSpPr>
            <p:nvPr/>
          </p:nvSpPr>
          <p:spPr bwMode="auto">
            <a:xfrm>
              <a:off x="1803" y="2246"/>
              <a:ext cx="46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眼睛</a:t>
              </a:r>
            </a:p>
          </p:txBody>
        </p:sp>
        <p:sp>
          <p:nvSpPr>
            <p:cNvPr id="44046" name="Text Box 14">
              <a:extLst>
                <a:ext uri="{FF2B5EF4-FFF2-40B4-BE49-F238E27FC236}">
                  <a16:creationId xmlns:a16="http://schemas.microsoft.com/office/drawing/2014/main" id="{A254DA40-8C27-6978-0535-40DF5584DAB9}"/>
                </a:ext>
              </a:extLst>
            </p:cNvPr>
            <p:cNvSpPr txBox="1">
              <a:spLocks noChangeArrowheads="1"/>
            </p:cNvSpPr>
            <p:nvPr/>
          </p:nvSpPr>
          <p:spPr bwMode="auto">
            <a:xfrm>
              <a:off x="2679" y="2246"/>
              <a:ext cx="405"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大脑</a:t>
              </a:r>
            </a:p>
          </p:txBody>
        </p:sp>
        <p:sp>
          <p:nvSpPr>
            <p:cNvPr id="44047" name="Text Box 15">
              <a:extLst>
                <a:ext uri="{FF2B5EF4-FFF2-40B4-BE49-F238E27FC236}">
                  <a16:creationId xmlns:a16="http://schemas.microsoft.com/office/drawing/2014/main" id="{8093D009-749B-2811-2699-0DA862E5169F}"/>
                </a:ext>
              </a:extLst>
            </p:cNvPr>
            <p:cNvSpPr txBox="1">
              <a:spLocks noChangeArrowheads="1"/>
            </p:cNvSpPr>
            <p:nvPr/>
          </p:nvSpPr>
          <p:spPr bwMode="auto">
            <a:xfrm>
              <a:off x="3600" y="2246"/>
              <a:ext cx="33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手</a:t>
              </a:r>
            </a:p>
          </p:txBody>
        </p:sp>
        <p:sp>
          <p:nvSpPr>
            <p:cNvPr id="44048" name="Text Box 16">
              <a:extLst>
                <a:ext uri="{FF2B5EF4-FFF2-40B4-BE49-F238E27FC236}">
                  <a16:creationId xmlns:a16="http://schemas.microsoft.com/office/drawing/2014/main" id="{030D8D1B-550D-98B1-4D1C-A6B85A0F00B0}"/>
                </a:ext>
              </a:extLst>
            </p:cNvPr>
            <p:cNvSpPr txBox="1">
              <a:spLocks noChangeArrowheads="1"/>
            </p:cNvSpPr>
            <p:nvPr/>
          </p:nvSpPr>
          <p:spPr bwMode="auto">
            <a:xfrm>
              <a:off x="816" y="2112"/>
              <a:ext cx="1152"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800">
                  <a:solidFill>
                    <a:schemeClr val="tx2"/>
                  </a:solidFill>
                  <a:latin typeface="宋体" panose="02010600030101010101" pitchFamily="2" charset="-122"/>
                </a:rPr>
                <a:t>   </a:t>
              </a:r>
              <a:r>
                <a:rPr kumimoji="1" lang="zh-CN" altLang="en-US" sz="1800">
                  <a:solidFill>
                    <a:schemeClr val="tx2"/>
                  </a:solidFill>
                  <a:latin typeface="宋体" panose="02010600030101010101" pitchFamily="2" charset="-122"/>
                </a:rPr>
                <a:t>输入量</a:t>
              </a:r>
            </a:p>
            <a:p>
              <a:pPr eaLnBrk="1" hangingPunct="1">
                <a:lnSpc>
                  <a:spcPct val="120000"/>
                </a:lnSpc>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（书的位置）</a:t>
              </a:r>
            </a:p>
          </p:txBody>
        </p:sp>
        <p:sp>
          <p:nvSpPr>
            <p:cNvPr id="44049" name="Text Box 17">
              <a:extLst>
                <a:ext uri="{FF2B5EF4-FFF2-40B4-BE49-F238E27FC236}">
                  <a16:creationId xmlns:a16="http://schemas.microsoft.com/office/drawing/2014/main" id="{7E6D08AE-194C-12DC-ABE8-987848D0F9B5}"/>
                </a:ext>
              </a:extLst>
            </p:cNvPr>
            <p:cNvSpPr txBox="1">
              <a:spLocks noChangeArrowheads="1"/>
            </p:cNvSpPr>
            <p:nvPr/>
          </p:nvSpPr>
          <p:spPr bwMode="auto">
            <a:xfrm>
              <a:off x="4176" y="2102"/>
              <a:ext cx="1152"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800">
                  <a:solidFill>
                    <a:schemeClr val="tx2"/>
                  </a:solidFill>
                  <a:latin typeface="宋体" panose="02010600030101010101" pitchFamily="2" charset="-122"/>
                </a:rPr>
                <a:t>    </a:t>
              </a:r>
              <a:r>
                <a:rPr kumimoji="1" lang="zh-CN" altLang="en-US" sz="1800">
                  <a:solidFill>
                    <a:schemeClr val="tx2"/>
                  </a:solidFill>
                  <a:latin typeface="宋体" panose="02010600030101010101" pitchFamily="2" charset="-122"/>
                </a:rPr>
                <a:t>输出量</a:t>
              </a:r>
            </a:p>
            <a:p>
              <a:pPr eaLnBrk="1" hangingPunct="1">
                <a:lnSpc>
                  <a:spcPct val="120000"/>
                </a:lnSpc>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（手的位置）</a:t>
              </a:r>
            </a:p>
          </p:txBody>
        </p:sp>
        <p:sp>
          <p:nvSpPr>
            <p:cNvPr id="44050" name="Line 18">
              <a:extLst>
                <a:ext uri="{FF2B5EF4-FFF2-40B4-BE49-F238E27FC236}">
                  <a16:creationId xmlns:a16="http://schemas.microsoft.com/office/drawing/2014/main" id="{15D5EAE8-2C2D-8A64-0431-402ADE8970A7}"/>
                </a:ext>
              </a:extLst>
            </p:cNvPr>
            <p:cNvSpPr>
              <a:spLocks noChangeShapeType="1"/>
            </p:cNvSpPr>
            <p:nvPr/>
          </p:nvSpPr>
          <p:spPr bwMode="auto">
            <a:xfrm>
              <a:off x="2064" y="2928"/>
              <a:ext cx="220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6867" name="Rectangle 19">
            <a:extLst>
              <a:ext uri="{FF2B5EF4-FFF2-40B4-BE49-F238E27FC236}">
                <a16:creationId xmlns:a16="http://schemas.microsoft.com/office/drawing/2014/main" id="{3469DB00-BDB4-0A74-C44A-14F4FF3CACAF}"/>
              </a:ext>
            </a:extLst>
          </p:cNvPr>
          <p:cNvSpPr>
            <a:spLocks noChangeArrowheads="1"/>
          </p:cNvSpPr>
          <p:nvPr/>
        </p:nvSpPr>
        <p:spPr bwMode="auto">
          <a:xfrm>
            <a:off x="539750" y="188913"/>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4DBB362F-C2A6-FA77-759D-3082AFADFC20}"/>
              </a:ext>
            </a:extLst>
          </p:cNvPr>
          <p:cNvSpPr>
            <a:spLocks noGrp="1" noRot="1" noChangeArrowheads="1"/>
          </p:cNvSpPr>
          <p:nvPr>
            <p:ph type="title"/>
          </p:nvPr>
        </p:nvSpPr>
        <p:spPr>
          <a:xfrm>
            <a:off x="381000" y="838200"/>
            <a:ext cx="7772400" cy="1143000"/>
          </a:xfrm>
        </p:spPr>
        <p:txBody>
          <a:bodyPr/>
          <a:lstStyle/>
          <a:p>
            <a:pPr eaLnBrk="1" hangingPunct="1"/>
            <a:r>
              <a:rPr lang="zh-CN" altLang="en-US" sz="2800" b="1">
                <a:solidFill>
                  <a:srgbClr val="006600"/>
                </a:solidFill>
              </a:rPr>
              <a:t>闭环控制系统方框图</a:t>
            </a:r>
          </a:p>
        </p:txBody>
      </p:sp>
      <p:graphicFrame>
        <p:nvGraphicFramePr>
          <p:cNvPr id="45058" name="Object 3">
            <a:extLst>
              <a:ext uri="{FF2B5EF4-FFF2-40B4-BE49-F238E27FC236}">
                <a16:creationId xmlns:a16="http://schemas.microsoft.com/office/drawing/2014/main" id="{80664764-E54D-C943-62A3-53149FB1FADA}"/>
              </a:ext>
            </a:extLst>
          </p:cNvPr>
          <p:cNvGraphicFramePr>
            <a:graphicFrameLocks noChangeAspect="1"/>
          </p:cNvGraphicFramePr>
          <p:nvPr>
            <p:ph type="body" idx="1"/>
          </p:nvPr>
        </p:nvGraphicFramePr>
        <p:xfrm>
          <a:off x="1417638" y="1609725"/>
          <a:ext cx="6507162" cy="4910138"/>
        </p:xfrm>
        <a:graphic>
          <a:graphicData uri="http://schemas.openxmlformats.org/presentationml/2006/ole">
            <mc:AlternateContent xmlns:mc="http://schemas.openxmlformats.org/markup-compatibility/2006">
              <mc:Choice xmlns:v="urn:schemas-microsoft-com:vml" Requires="v">
                <p:oleObj name="位图图像" r:id="rId2" imgW="3251200" imgH="2438400" progId="Paint.Picture">
                  <p:embed/>
                </p:oleObj>
              </mc:Choice>
              <mc:Fallback>
                <p:oleObj name="位图图像" r:id="rId2" imgW="3251200" imgH="2438400" progId="Paint.Picture">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7638" y="1609725"/>
                        <a:ext cx="6507162"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7876" name="Rectangle 4">
            <a:extLst>
              <a:ext uri="{FF2B5EF4-FFF2-40B4-BE49-F238E27FC236}">
                <a16:creationId xmlns:a16="http://schemas.microsoft.com/office/drawing/2014/main" id="{40496623-49A6-DA2D-2B2C-BC8476FAC409}"/>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081" name="Group 2">
            <a:extLst>
              <a:ext uri="{FF2B5EF4-FFF2-40B4-BE49-F238E27FC236}">
                <a16:creationId xmlns:a16="http://schemas.microsoft.com/office/drawing/2014/main" id="{B7632B92-C78A-911D-0A05-F1AA7853FC71}"/>
              </a:ext>
            </a:extLst>
          </p:cNvPr>
          <p:cNvGrpSpPr>
            <a:grpSpLocks/>
          </p:cNvGrpSpPr>
          <p:nvPr/>
        </p:nvGrpSpPr>
        <p:grpSpPr bwMode="auto">
          <a:xfrm>
            <a:off x="228600" y="1343025"/>
            <a:ext cx="8763000" cy="2301875"/>
            <a:chOff x="144" y="864"/>
            <a:chExt cx="5520" cy="1450"/>
          </a:xfrm>
        </p:grpSpPr>
        <p:grpSp>
          <p:nvGrpSpPr>
            <p:cNvPr id="46088" name="Group 3">
              <a:extLst>
                <a:ext uri="{FF2B5EF4-FFF2-40B4-BE49-F238E27FC236}">
                  <a16:creationId xmlns:a16="http://schemas.microsoft.com/office/drawing/2014/main" id="{35AA5C1C-96B0-88AE-AB0B-1676C9FC59FB}"/>
                </a:ext>
              </a:extLst>
            </p:cNvPr>
            <p:cNvGrpSpPr>
              <a:grpSpLocks/>
            </p:cNvGrpSpPr>
            <p:nvPr/>
          </p:nvGrpSpPr>
          <p:grpSpPr bwMode="auto">
            <a:xfrm>
              <a:off x="144" y="1104"/>
              <a:ext cx="5520" cy="1210"/>
              <a:chOff x="144" y="1104"/>
              <a:chExt cx="5520" cy="1210"/>
            </a:xfrm>
          </p:grpSpPr>
          <p:sp>
            <p:nvSpPr>
              <p:cNvPr id="46090" name="Rectangle 4">
                <a:extLst>
                  <a:ext uri="{FF2B5EF4-FFF2-40B4-BE49-F238E27FC236}">
                    <a16:creationId xmlns:a16="http://schemas.microsoft.com/office/drawing/2014/main" id="{94793CA1-A505-4E3B-6BA7-93EDB513A7E7}"/>
                  </a:ext>
                </a:extLst>
              </p:cNvPr>
              <p:cNvSpPr>
                <a:spLocks noChangeArrowheads="1"/>
              </p:cNvSpPr>
              <p:nvPr/>
            </p:nvSpPr>
            <p:spPr bwMode="auto">
              <a:xfrm>
                <a:off x="2064" y="1536"/>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6091" name="Rectangle 5">
                <a:extLst>
                  <a:ext uri="{FF2B5EF4-FFF2-40B4-BE49-F238E27FC236}">
                    <a16:creationId xmlns:a16="http://schemas.microsoft.com/office/drawing/2014/main" id="{B8C94866-6CC8-785A-E9DA-43BC1976E984}"/>
                  </a:ext>
                </a:extLst>
              </p:cNvPr>
              <p:cNvSpPr>
                <a:spLocks noChangeArrowheads="1"/>
              </p:cNvSpPr>
              <p:nvPr/>
            </p:nvSpPr>
            <p:spPr bwMode="auto">
              <a:xfrm>
                <a:off x="3789" y="1536"/>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6092" name="Rectangle 6">
                <a:extLst>
                  <a:ext uri="{FF2B5EF4-FFF2-40B4-BE49-F238E27FC236}">
                    <a16:creationId xmlns:a16="http://schemas.microsoft.com/office/drawing/2014/main" id="{C15BC293-2E79-02F4-5078-9CE71D6636B9}"/>
                  </a:ext>
                </a:extLst>
              </p:cNvPr>
              <p:cNvSpPr>
                <a:spLocks noChangeArrowheads="1"/>
              </p:cNvSpPr>
              <p:nvPr/>
            </p:nvSpPr>
            <p:spPr bwMode="auto">
              <a:xfrm>
                <a:off x="2928" y="1536"/>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6093" name="Rectangle 7">
                <a:extLst>
                  <a:ext uri="{FF2B5EF4-FFF2-40B4-BE49-F238E27FC236}">
                    <a16:creationId xmlns:a16="http://schemas.microsoft.com/office/drawing/2014/main" id="{D199AD4B-53A5-968B-E488-36994549B35F}"/>
                  </a:ext>
                </a:extLst>
              </p:cNvPr>
              <p:cNvSpPr>
                <a:spLocks noChangeArrowheads="1"/>
              </p:cNvSpPr>
              <p:nvPr/>
            </p:nvSpPr>
            <p:spPr bwMode="auto">
              <a:xfrm>
                <a:off x="1200" y="1536"/>
                <a:ext cx="576" cy="33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46094" name="Line 8">
                <a:extLst>
                  <a:ext uri="{FF2B5EF4-FFF2-40B4-BE49-F238E27FC236}">
                    <a16:creationId xmlns:a16="http://schemas.microsoft.com/office/drawing/2014/main" id="{FD80A985-9577-FAC8-E1E1-09FCBD942B0B}"/>
                  </a:ext>
                </a:extLst>
              </p:cNvPr>
              <p:cNvSpPr>
                <a:spLocks noChangeShapeType="1"/>
              </p:cNvSpPr>
              <p:nvPr/>
            </p:nvSpPr>
            <p:spPr bwMode="auto">
              <a:xfrm>
                <a:off x="1776" y="1698"/>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095" name="Line 9">
                <a:extLst>
                  <a:ext uri="{FF2B5EF4-FFF2-40B4-BE49-F238E27FC236}">
                    <a16:creationId xmlns:a16="http://schemas.microsoft.com/office/drawing/2014/main" id="{682ED7CD-08A6-600F-8DA9-C28B01DD572B}"/>
                  </a:ext>
                </a:extLst>
              </p:cNvPr>
              <p:cNvSpPr>
                <a:spLocks noChangeShapeType="1"/>
              </p:cNvSpPr>
              <p:nvPr/>
            </p:nvSpPr>
            <p:spPr bwMode="auto">
              <a:xfrm>
                <a:off x="3501" y="1701"/>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096" name="Line 10">
                <a:extLst>
                  <a:ext uri="{FF2B5EF4-FFF2-40B4-BE49-F238E27FC236}">
                    <a16:creationId xmlns:a16="http://schemas.microsoft.com/office/drawing/2014/main" id="{39FA96D3-71D7-4ACD-8C81-82B994D4F6C8}"/>
                  </a:ext>
                </a:extLst>
              </p:cNvPr>
              <p:cNvSpPr>
                <a:spLocks noChangeShapeType="1"/>
              </p:cNvSpPr>
              <p:nvPr/>
            </p:nvSpPr>
            <p:spPr bwMode="auto">
              <a:xfrm>
                <a:off x="2640" y="1692"/>
                <a:ext cx="28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097" name="Line 11">
                <a:extLst>
                  <a:ext uri="{FF2B5EF4-FFF2-40B4-BE49-F238E27FC236}">
                    <a16:creationId xmlns:a16="http://schemas.microsoft.com/office/drawing/2014/main" id="{8FD64B01-0F13-162E-EBD0-BDD3954E5D32}"/>
                  </a:ext>
                </a:extLst>
              </p:cNvPr>
              <p:cNvSpPr>
                <a:spLocks noChangeShapeType="1"/>
              </p:cNvSpPr>
              <p:nvPr/>
            </p:nvSpPr>
            <p:spPr bwMode="auto">
              <a:xfrm>
                <a:off x="4368" y="1698"/>
                <a:ext cx="576"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098" name="Line 12">
                <a:extLst>
                  <a:ext uri="{FF2B5EF4-FFF2-40B4-BE49-F238E27FC236}">
                    <a16:creationId xmlns:a16="http://schemas.microsoft.com/office/drawing/2014/main" id="{1DCA0623-AFF2-3EF8-EA88-473A218C7B92}"/>
                  </a:ext>
                </a:extLst>
              </p:cNvPr>
              <p:cNvSpPr>
                <a:spLocks noChangeShapeType="1"/>
              </p:cNvSpPr>
              <p:nvPr/>
            </p:nvSpPr>
            <p:spPr bwMode="auto">
              <a:xfrm>
                <a:off x="624" y="1698"/>
                <a:ext cx="576"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099" name="Line 13">
                <a:extLst>
                  <a:ext uri="{FF2B5EF4-FFF2-40B4-BE49-F238E27FC236}">
                    <a16:creationId xmlns:a16="http://schemas.microsoft.com/office/drawing/2014/main" id="{31925A1D-92B3-67A5-9E76-AFB3F7525BB6}"/>
                  </a:ext>
                </a:extLst>
              </p:cNvPr>
              <p:cNvSpPr>
                <a:spLocks noChangeShapeType="1"/>
              </p:cNvSpPr>
              <p:nvPr/>
            </p:nvSpPr>
            <p:spPr bwMode="auto">
              <a:xfrm>
                <a:off x="4608" y="1692"/>
                <a:ext cx="0" cy="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6100" name="Line 14">
                <a:extLst>
                  <a:ext uri="{FF2B5EF4-FFF2-40B4-BE49-F238E27FC236}">
                    <a16:creationId xmlns:a16="http://schemas.microsoft.com/office/drawing/2014/main" id="{D1C1179F-32E3-3625-65D1-03EB71BB90B2}"/>
                  </a:ext>
                </a:extLst>
              </p:cNvPr>
              <p:cNvSpPr>
                <a:spLocks noChangeShapeType="1"/>
              </p:cNvSpPr>
              <p:nvPr/>
            </p:nvSpPr>
            <p:spPr bwMode="auto">
              <a:xfrm flipH="1">
                <a:off x="1488" y="2304"/>
                <a:ext cx="312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6101" name="Line 15">
                <a:extLst>
                  <a:ext uri="{FF2B5EF4-FFF2-40B4-BE49-F238E27FC236}">
                    <a16:creationId xmlns:a16="http://schemas.microsoft.com/office/drawing/2014/main" id="{C49C6FB6-38A6-EE49-EEF0-9D2304498B1D}"/>
                  </a:ext>
                </a:extLst>
              </p:cNvPr>
              <p:cNvSpPr>
                <a:spLocks noChangeShapeType="1"/>
              </p:cNvSpPr>
              <p:nvPr/>
            </p:nvSpPr>
            <p:spPr bwMode="auto">
              <a:xfrm flipV="1">
                <a:off x="1479" y="1872"/>
                <a:ext cx="0" cy="43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6102" name="Text Box 16">
                <a:extLst>
                  <a:ext uri="{FF2B5EF4-FFF2-40B4-BE49-F238E27FC236}">
                    <a16:creationId xmlns:a16="http://schemas.microsoft.com/office/drawing/2014/main" id="{AB9FF7AD-E4F4-0DA6-29EE-91FD96123CEA}"/>
                  </a:ext>
                </a:extLst>
              </p:cNvPr>
              <p:cNvSpPr txBox="1">
                <a:spLocks noChangeArrowheads="1"/>
              </p:cNvSpPr>
              <p:nvPr/>
            </p:nvSpPr>
            <p:spPr bwMode="auto">
              <a:xfrm>
                <a:off x="1200" y="1584"/>
                <a:ext cx="62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温度计</a:t>
                </a:r>
              </a:p>
            </p:txBody>
          </p:sp>
          <p:sp>
            <p:nvSpPr>
              <p:cNvPr id="46103" name="Text Box 17">
                <a:extLst>
                  <a:ext uri="{FF2B5EF4-FFF2-40B4-BE49-F238E27FC236}">
                    <a16:creationId xmlns:a16="http://schemas.microsoft.com/office/drawing/2014/main" id="{A408BC1D-AF05-74FC-AEE1-E091055B616F}"/>
                  </a:ext>
                </a:extLst>
              </p:cNvPr>
              <p:cNvSpPr txBox="1">
                <a:spLocks noChangeArrowheads="1"/>
              </p:cNvSpPr>
              <p:nvPr/>
            </p:nvSpPr>
            <p:spPr bwMode="auto">
              <a:xfrm>
                <a:off x="2079" y="1584"/>
                <a:ext cx="62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继电器</a:t>
                </a:r>
              </a:p>
            </p:txBody>
          </p:sp>
          <p:sp>
            <p:nvSpPr>
              <p:cNvPr id="46104" name="Text Box 18">
                <a:extLst>
                  <a:ext uri="{FF2B5EF4-FFF2-40B4-BE49-F238E27FC236}">
                    <a16:creationId xmlns:a16="http://schemas.microsoft.com/office/drawing/2014/main" id="{29AF1CF2-F716-1568-99B3-103D0F87BD49}"/>
                  </a:ext>
                </a:extLst>
              </p:cNvPr>
              <p:cNvSpPr txBox="1">
                <a:spLocks noChangeArrowheads="1"/>
              </p:cNvSpPr>
              <p:nvPr/>
            </p:nvSpPr>
            <p:spPr bwMode="auto">
              <a:xfrm>
                <a:off x="2955" y="1584"/>
                <a:ext cx="62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电阻丝</a:t>
                </a:r>
              </a:p>
            </p:txBody>
          </p:sp>
          <p:sp>
            <p:nvSpPr>
              <p:cNvPr id="46105" name="Text Box 19">
                <a:extLst>
                  <a:ext uri="{FF2B5EF4-FFF2-40B4-BE49-F238E27FC236}">
                    <a16:creationId xmlns:a16="http://schemas.microsoft.com/office/drawing/2014/main" id="{A0468253-DC7E-5C82-5766-116A854F1448}"/>
                  </a:ext>
                </a:extLst>
              </p:cNvPr>
              <p:cNvSpPr txBox="1">
                <a:spLocks noChangeArrowheads="1"/>
              </p:cNvSpPr>
              <p:nvPr/>
            </p:nvSpPr>
            <p:spPr bwMode="auto">
              <a:xfrm>
                <a:off x="3840" y="158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炉温</a:t>
                </a:r>
              </a:p>
            </p:txBody>
          </p:sp>
          <p:sp>
            <p:nvSpPr>
              <p:cNvPr id="46106" name="Text Box 20">
                <a:extLst>
                  <a:ext uri="{FF2B5EF4-FFF2-40B4-BE49-F238E27FC236}">
                    <a16:creationId xmlns:a16="http://schemas.microsoft.com/office/drawing/2014/main" id="{E29BC61E-A70F-F48E-9F76-9639295F32F8}"/>
                  </a:ext>
                </a:extLst>
              </p:cNvPr>
              <p:cNvSpPr txBox="1">
                <a:spLocks noChangeArrowheads="1"/>
              </p:cNvSpPr>
              <p:nvPr/>
            </p:nvSpPr>
            <p:spPr bwMode="auto">
              <a:xfrm>
                <a:off x="144" y="1440"/>
                <a:ext cx="1152"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800">
                    <a:solidFill>
                      <a:schemeClr val="tx2"/>
                    </a:solidFill>
                    <a:latin typeface="宋体" panose="02010600030101010101" pitchFamily="2" charset="-122"/>
                  </a:rPr>
                  <a:t>   </a:t>
                </a:r>
                <a:r>
                  <a:rPr kumimoji="1" lang="zh-CN" altLang="en-US" sz="1800">
                    <a:solidFill>
                      <a:schemeClr val="tx2"/>
                    </a:solidFill>
                    <a:latin typeface="宋体" panose="02010600030101010101" pitchFamily="2" charset="-122"/>
                  </a:rPr>
                  <a:t>输入量</a:t>
                </a:r>
              </a:p>
              <a:p>
                <a:pPr eaLnBrk="1" hangingPunct="1">
                  <a:lnSpc>
                    <a:spcPct val="120000"/>
                  </a:lnSpc>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（炉温希望值）</a:t>
                </a:r>
              </a:p>
            </p:txBody>
          </p:sp>
          <p:sp>
            <p:nvSpPr>
              <p:cNvPr id="46107" name="Text Box 21">
                <a:extLst>
                  <a:ext uri="{FF2B5EF4-FFF2-40B4-BE49-F238E27FC236}">
                    <a16:creationId xmlns:a16="http://schemas.microsoft.com/office/drawing/2014/main" id="{C13481CB-F044-9494-DA46-ECA4E60F4CD0}"/>
                  </a:ext>
                </a:extLst>
              </p:cNvPr>
              <p:cNvSpPr txBox="1">
                <a:spLocks noChangeArrowheads="1"/>
              </p:cNvSpPr>
              <p:nvPr/>
            </p:nvSpPr>
            <p:spPr bwMode="auto">
              <a:xfrm>
                <a:off x="4512" y="1440"/>
                <a:ext cx="1152"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800">
                    <a:solidFill>
                      <a:schemeClr val="tx2"/>
                    </a:solidFill>
                    <a:latin typeface="宋体" panose="02010600030101010101" pitchFamily="2" charset="-122"/>
                  </a:rPr>
                  <a:t>    </a:t>
                </a:r>
                <a:r>
                  <a:rPr kumimoji="1" lang="zh-CN" altLang="en-US" sz="1800">
                    <a:solidFill>
                      <a:schemeClr val="tx2"/>
                    </a:solidFill>
                    <a:latin typeface="宋体" panose="02010600030101010101" pitchFamily="2" charset="-122"/>
                  </a:rPr>
                  <a:t>输出量</a:t>
                </a:r>
              </a:p>
              <a:p>
                <a:pPr eaLnBrk="1" hangingPunct="1">
                  <a:lnSpc>
                    <a:spcPct val="120000"/>
                  </a:lnSpc>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（炉温实际值）</a:t>
                </a:r>
              </a:p>
            </p:txBody>
          </p:sp>
          <p:sp>
            <p:nvSpPr>
              <p:cNvPr id="46108" name="Line 22">
                <a:extLst>
                  <a:ext uri="{FF2B5EF4-FFF2-40B4-BE49-F238E27FC236}">
                    <a16:creationId xmlns:a16="http://schemas.microsoft.com/office/drawing/2014/main" id="{1709D1BF-8264-1440-EAC9-F883BD3E3EA0}"/>
                  </a:ext>
                </a:extLst>
              </p:cNvPr>
              <p:cNvSpPr>
                <a:spLocks noChangeShapeType="1"/>
              </p:cNvSpPr>
              <p:nvPr/>
            </p:nvSpPr>
            <p:spPr bwMode="auto">
              <a:xfrm>
                <a:off x="4080" y="1104"/>
                <a:ext cx="0" cy="43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grpSp>
        <p:sp>
          <p:nvSpPr>
            <p:cNvPr id="46089" name="Text Box 23">
              <a:extLst>
                <a:ext uri="{FF2B5EF4-FFF2-40B4-BE49-F238E27FC236}">
                  <a16:creationId xmlns:a16="http://schemas.microsoft.com/office/drawing/2014/main" id="{2046F642-4E32-583A-64F4-23E24E34AE45}"/>
                </a:ext>
              </a:extLst>
            </p:cNvPr>
            <p:cNvSpPr txBox="1">
              <a:spLocks noChangeArrowheads="1"/>
            </p:cNvSpPr>
            <p:nvPr/>
          </p:nvSpPr>
          <p:spPr bwMode="auto">
            <a:xfrm>
              <a:off x="3888" y="864"/>
              <a:ext cx="43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1800">
                  <a:solidFill>
                    <a:schemeClr val="tx2"/>
                  </a:solidFill>
                  <a:latin typeface="宋体" panose="02010600030101010101" pitchFamily="2" charset="-122"/>
                </a:rPr>
                <a:t>扰动</a:t>
              </a:r>
            </a:p>
          </p:txBody>
        </p:sp>
      </p:grpSp>
      <p:sp>
        <p:nvSpPr>
          <p:cNvPr id="208920" name="Rectangle 24">
            <a:extLst>
              <a:ext uri="{FF2B5EF4-FFF2-40B4-BE49-F238E27FC236}">
                <a16:creationId xmlns:a16="http://schemas.microsoft.com/office/drawing/2014/main" id="{FC2764C4-9C5D-D004-66E6-D051864340E3}"/>
              </a:ext>
            </a:extLst>
          </p:cNvPr>
          <p:cNvSpPr>
            <a:spLocks noChangeArrowheads="1"/>
          </p:cNvSpPr>
          <p:nvPr/>
        </p:nvSpPr>
        <p:spPr bwMode="auto">
          <a:xfrm>
            <a:off x="971550" y="549275"/>
            <a:ext cx="6477000" cy="1143000"/>
          </a:xfrm>
          <a:prstGeom prst="rect">
            <a:avLst/>
          </a:prstGeom>
          <a:noFill/>
          <a:ln w="9525">
            <a:noFill/>
            <a:miter lim="800000"/>
            <a:headEnd/>
            <a:tailEnd/>
          </a:ln>
          <a:effectLst/>
        </p:spPr>
        <p:txBody>
          <a:bodyPr lIns="92075" tIns="46038" rIns="92075" bIns="46038" anchor="ctr"/>
          <a:lstStyle/>
          <a:p>
            <a:pPr algn="ctr" eaLnBrk="1" hangingPunct="1">
              <a:defRPr/>
            </a:pPr>
            <a:r>
              <a:rPr kumimoji="1" lang="zh-CN" altLang="en-US" sz="2800">
                <a:solidFill>
                  <a:srgbClr val="006600"/>
                </a:solidFill>
                <a:effectLst>
                  <a:outerShdw blurRad="38100" dist="38100" dir="2700000" algn="tl">
                    <a:srgbClr val="DDDDDD"/>
                  </a:outerShdw>
                </a:effectLst>
                <a:latin typeface="Arial" charset="0"/>
                <a:ea typeface="华文新魏" charset="0"/>
                <a:cs typeface="华文新魏" charset="0"/>
              </a:rPr>
              <a:t>闭环控制的电加热炉方框图</a:t>
            </a:r>
          </a:p>
        </p:txBody>
      </p:sp>
      <p:grpSp>
        <p:nvGrpSpPr>
          <p:cNvPr id="46083" name="Group 25">
            <a:extLst>
              <a:ext uri="{FF2B5EF4-FFF2-40B4-BE49-F238E27FC236}">
                <a16:creationId xmlns:a16="http://schemas.microsoft.com/office/drawing/2014/main" id="{1F01652D-8618-F259-FF3C-184E9696E282}"/>
              </a:ext>
            </a:extLst>
          </p:cNvPr>
          <p:cNvGrpSpPr>
            <a:grpSpLocks/>
          </p:cNvGrpSpPr>
          <p:nvPr/>
        </p:nvGrpSpPr>
        <p:grpSpPr bwMode="auto">
          <a:xfrm>
            <a:off x="1600200" y="3733800"/>
            <a:ext cx="4648200" cy="3048000"/>
            <a:chOff x="0" y="1440"/>
            <a:chExt cx="3744" cy="2352"/>
          </a:xfrm>
        </p:grpSpPr>
        <p:graphicFrame>
          <p:nvGraphicFramePr>
            <p:cNvPr id="46085" name="Object 26">
              <a:extLst>
                <a:ext uri="{FF2B5EF4-FFF2-40B4-BE49-F238E27FC236}">
                  <a16:creationId xmlns:a16="http://schemas.microsoft.com/office/drawing/2014/main" id="{5CDCCC4A-1335-8D05-71C9-D111A7FE2EB3}"/>
                </a:ext>
              </a:extLst>
            </p:cNvPr>
            <p:cNvGraphicFramePr>
              <a:graphicFrameLocks noChangeAspect="1"/>
            </p:cNvGraphicFramePr>
            <p:nvPr/>
          </p:nvGraphicFramePr>
          <p:xfrm>
            <a:off x="0" y="1440"/>
            <a:ext cx="3744" cy="2352"/>
          </p:xfrm>
          <a:graphic>
            <a:graphicData uri="http://schemas.openxmlformats.org/presentationml/2006/ole">
              <mc:AlternateContent xmlns:mc="http://schemas.openxmlformats.org/markup-compatibility/2006">
                <mc:Choice xmlns:v="urn:schemas-microsoft-com:vml" Requires="v">
                  <p:oleObj name="位图图像" r:id="rId2" imgW="3251200" imgH="2438400" progId="Paint.Picture">
                    <p:embed/>
                  </p:oleObj>
                </mc:Choice>
                <mc:Fallback>
                  <p:oleObj name="位图图像" r:id="rId2" imgW="3251200" imgH="2438400" progId="Paint.Picture">
                    <p:embed/>
                    <p:pic>
                      <p:nvPicPr>
                        <p:cNvPr id="0" name="Object 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40"/>
                          <a:ext cx="3744" cy="2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6086" name="Line 27">
              <a:extLst>
                <a:ext uri="{FF2B5EF4-FFF2-40B4-BE49-F238E27FC236}">
                  <a16:creationId xmlns:a16="http://schemas.microsoft.com/office/drawing/2014/main" id="{1DD2054A-2EF9-7CF0-9AC0-4107775FE386}"/>
                </a:ext>
              </a:extLst>
            </p:cNvPr>
            <p:cNvSpPr>
              <a:spLocks noChangeShapeType="1"/>
            </p:cNvSpPr>
            <p:nvPr/>
          </p:nvSpPr>
          <p:spPr bwMode="auto">
            <a:xfrm>
              <a:off x="1632" y="1801"/>
              <a:ext cx="0" cy="248"/>
            </a:xfrm>
            <a:prstGeom prst="line">
              <a:avLst/>
            </a:prstGeom>
            <a:noFill/>
            <a:ln w="38100">
              <a:solidFill>
                <a:srgbClr val="E83700"/>
              </a:solidFill>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6087" name="Oval 28">
              <a:extLst>
                <a:ext uri="{FF2B5EF4-FFF2-40B4-BE49-F238E27FC236}">
                  <a16:creationId xmlns:a16="http://schemas.microsoft.com/office/drawing/2014/main" id="{DC28B59E-FAF2-3E69-6E4E-F9337A8B7212}"/>
                </a:ext>
              </a:extLst>
            </p:cNvPr>
            <p:cNvSpPr>
              <a:spLocks noChangeArrowheads="1"/>
            </p:cNvSpPr>
            <p:nvPr/>
          </p:nvSpPr>
          <p:spPr bwMode="auto">
            <a:xfrm>
              <a:off x="1575" y="2286"/>
              <a:ext cx="105" cy="162"/>
            </a:xfrm>
            <a:prstGeom prst="ellipse">
              <a:avLst/>
            </a:prstGeom>
            <a:solidFill>
              <a:srgbClr val="E83700"/>
            </a:solidFill>
            <a:ln w="9525">
              <a:solidFill>
                <a:schemeClr val="tx1"/>
              </a:solidFill>
              <a:round/>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grpSp>
      <p:sp>
        <p:nvSpPr>
          <p:cNvPr id="208925" name="Rectangle 29">
            <a:extLst>
              <a:ext uri="{FF2B5EF4-FFF2-40B4-BE49-F238E27FC236}">
                <a16:creationId xmlns:a16="http://schemas.microsoft.com/office/drawing/2014/main" id="{7B5F3C36-ED46-07AD-13BC-A5219D16DE9A}"/>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5A9102AD-808B-93A3-3FFA-593095F9D21E}"/>
              </a:ext>
            </a:extLst>
          </p:cNvPr>
          <p:cNvSpPr>
            <a:spLocks noGrp="1" noRot="1" noChangeArrowheads="1"/>
          </p:cNvSpPr>
          <p:nvPr>
            <p:ph type="title"/>
          </p:nvPr>
        </p:nvSpPr>
        <p:spPr>
          <a:xfrm>
            <a:off x="684213" y="836613"/>
            <a:ext cx="7772400" cy="1143000"/>
          </a:xfrm>
        </p:spPr>
        <p:txBody>
          <a:bodyPr/>
          <a:lstStyle/>
          <a:p>
            <a:pPr eaLnBrk="1" hangingPunct="1"/>
            <a:r>
              <a:rPr lang="zh-CN" altLang="en-US" sz="2800" b="1">
                <a:solidFill>
                  <a:srgbClr val="006600"/>
                </a:solidFill>
                <a:ea typeface="华文新魏" panose="02010800040101010101" pitchFamily="2" charset="-122"/>
              </a:rPr>
              <a:t>反馈的概念</a:t>
            </a:r>
          </a:p>
        </p:txBody>
      </p:sp>
      <p:sp>
        <p:nvSpPr>
          <p:cNvPr id="47106" name="Rectangle 3">
            <a:extLst>
              <a:ext uri="{FF2B5EF4-FFF2-40B4-BE49-F238E27FC236}">
                <a16:creationId xmlns:a16="http://schemas.microsoft.com/office/drawing/2014/main" id="{9F80BB46-D6F3-8EF5-4D60-3C67A1450099}"/>
              </a:ext>
            </a:extLst>
          </p:cNvPr>
          <p:cNvSpPr>
            <a:spLocks noGrp="1" noRot="1" noChangeArrowheads="1"/>
          </p:cNvSpPr>
          <p:nvPr>
            <p:ph type="body" idx="1"/>
          </p:nvPr>
        </p:nvSpPr>
        <p:spPr>
          <a:xfrm>
            <a:off x="533400" y="1981200"/>
            <a:ext cx="8153400" cy="4114800"/>
          </a:xfrm>
        </p:spPr>
        <p:txBody>
          <a:bodyPr/>
          <a:lstStyle/>
          <a:p>
            <a:pPr algn="just" eaLnBrk="1" hangingPunct="1">
              <a:lnSpc>
                <a:spcPct val="120000"/>
              </a:lnSpc>
              <a:buClr>
                <a:srgbClr val="CC3300"/>
              </a:buClr>
              <a:buFont typeface="Wingdings" pitchFamily="2" charset="2"/>
              <a:buChar char="v"/>
            </a:pPr>
            <a:r>
              <a:rPr lang="zh-CN" altLang="en-US" sz="2400" b="1">
                <a:solidFill>
                  <a:srgbClr val="E82C00"/>
                </a:solidFill>
              </a:rPr>
              <a:t>反馈</a:t>
            </a:r>
            <a:r>
              <a:rPr lang="zh-CN" altLang="en-US" sz="2400" b="1" i="1">
                <a:solidFill>
                  <a:srgbClr val="E82C00"/>
                </a:solidFill>
              </a:rPr>
              <a:t>：</a:t>
            </a:r>
            <a:r>
              <a:rPr lang="zh-CN" altLang="en-US" sz="2400">
                <a:ea typeface="楷体_GB2312" pitchFamily="49" charset="-122"/>
              </a:rPr>
              <a:t>把输出量送回到系统的输入端并与输入信号比较的过程。若反馈信号是与输入信号相减而使偏差值越来越小，则称为</a:t>
            </a:r>
            <a:r>
              <a:rPr lang="zh-CN" altLang="en-US" sz="2400">
                <a:solidFill>
                  <a:schemeClr val="accent2"/>
                </a:solidFill>
                <a:ea typeface="楷体_GB2312" pitchFamily="49" charset="-122"/>
              </a:rPr>
              <a:t>负反馈</a:t>
            </a:r>
            <a:r>
              <a:rPr lang="zh-CN" altLang="en-US" sz="2400">
                <a:ea typeface="楷体_GB2312" pitchFamily="49" charset="-122"/>
              </a:rPr>
              <a:t>；反之，则称为</a:t>
            </a:r>
            <a:r>
              <a:rPr lang="zh-CN" altLang="en-US" sz="2400">
                <a:solidFill>
                  <a:schemeClr val="accent2"/>
                </a:solidFill>
                <a:ea typeface="楷体_GB2312" pitchFamily="49" charset="-122"/>
              </a:rPr>
              <a:t>正反馈</a:t>
            </a:r>
            <a:r>
              <a:rPr lang="zh-CN" altLang="en-US" sz="2400">
                <a:ea typeface="楷体_GB2312" pitchFamily="49" charset="-122"/>
              </a:rPr>
              <a:t>。显然，负反馈控制是一个利用偏差进行控制并最后消除偏差的过程，又称偏差控制。同时，由于有反馈的存在，整个控制过程是闭合的，故也称为</a:t>
            </a:r>
            <a:r>
              <a:rPr lang="zh-CN" altLang="en-US" sz="2400">
                <a:solidFill>
                  <a:schemeClr val="accent2"/>
                </a:solidFill>
                <a:ea typeface="楷体_GB2312" pitchFamily="49" charset="-122"/>
              </a:rPr>
              <a:t>闭环控制</a:t>
            </a:r>
            <a:r>
              <a:rPr lang="zh-CN" altLang="en-US" sz="2400">
                <a:ea typeface="楷体_GB2312" pitchFamily="49" charset="-122"/>
              </a:rPr>
              <a:t>。</a:t>
            </a:r>
          </a:p>
        </p:txBody>
      </p:sp>
      <p:sp>
        <p:nvSpPr>
          <p:cNvPr id="209924" name="Rectangle 4">
            <a:extLst>
              <a:ext uri="{FF2B5EF4-FFF2-40B4-BE49-F238E27FC236}">
                <a16:creationId xmlns:a16="http://schemas.microsoft.com/office/drawing/2014/main" id="{CE137AA9-6913-5998-D896-56D84B11282A}"/>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03481564-73D9-8A78-E5D3-FA5C2016EDFC}"/>
              </a:ext>
            </a:extLst>
          </p:cNvPr>
          <p:cNvSpPr>
            <a:spLocks noGrp="1" noRot="1" noChangeArrowheads="1"/>
          </p:cNvSpPr>
          <p:nvPr>
            <p:ph type="title"/>
          </p:nvPr>
        </p:nvSpPr>
        <p:spPr>
          <a:xfrm>
            <a:off x="685800" y="533400"/>
            <a:ext cx="7772400" cy="1143000"/>
          </a:xfrm>
        </p:spPr>
        <p:txBody>
          <a:bodyPr/>
          <a:lstStyle/>
          <a:p>
            <a:pPr eaLnBrk="1" hangingPunct="1"/>
            <a:r>
              <a:rPr lang="zh-CN" altLang="en-US" sz="2800">
                <a:solidFill>
                  <a:srgbClr val="006600"/>
                </a:solidFill>
                <a:latin typeface="华文新魏" panose="02010800040101010101" pitchFamily="2" charset="-122"/>
                <a:ea typeface="华文新魏" panose="02010800040101010101" pitchFamily="2" charset="-122"/>
              </a:rPr>
              <a:t>比较以上两种控制方式</a:t>
            </a:r>
          </a:p>
        </p:txBody>
      </p:sp>
      <p:sp>
        <p:nvSpPr>
          <p:cNvPr id="210947" name="Rectangle 3">
            <a:extLst>
              <a:ext uri="{FF2B5EF4-FFF2-40B4-BE49-F238E27FC236}">
                <a16:creationId xmlns:a16="http://schemas.microsoft.com/office/drawing/2014/main" id="{6B802826-E4BD-841F-716C-2DDEBA952B11}"/>
              </a:ext>
            </a:extLst>
          </p:cNvPr>
          <p:cNvSpPr>
            <a:spLocks noGrp="1" noRot="1" noChangeArrowheads="1"/>
          </p:cNvSpPr>
          <p:nvPr>
            <p:ph type="body" idx="1"/>
          </p:nvPr>
        </p:nvSpPr>
        <p:spPr>
          <a:xfrm>
            <a:off x="685800" y="1600200"/>
            <a:ext cx="7772400" cy="4800600"/>
          </a:xfrm>
        </p:spPr>
        <p:txBody>
          <a:bodyPr/>
          <a:lstStyle/>
          <a:p>
            <a:pPr algn="just" eaLnBrk="1" hangingPunct="1">
              <a:lnSpc>
                <a:spcPct val="125000"/>
              </a:lnSpc>
              <a:buClr>
                <a:schemeClr val="tx1"/>
              </a:buClr>
              <a:buFont typeface="Wingdings" pitchFamily="2" charset="2"/>
              <a:buChar char="v"/>
            </a:pPr>
            <a:r>
              <a:rPr lang="zh-CN" altLang="en-US" sz="2000">
                <a:latin typeface="楷体_GB2312" pitchFamily="49" charset="-122"/>
                <a:ea typeface="楷体_GB2312" pitchFamily="49" charset="-122"/>
              </a:rPr>
              <a:t>由于开环控制的特点是控制装置只按照给定的输入信号对被控量进行单向控制，而不对被控量进行测量并反向影响控制作用。这样，当炉温偏离希望值时，开关</a:t>
            </a:r>
            <a:r>
              <a:rPr lang="en-US" altLang="zh-CN" sz="2000">
                <a:latin typeface="楷体_GB2312" pitchFamily="49" charset="-122"/>
                <a:ea typeface="楷体_GB2312" pitchFamily="49" charset="-122"/>
              </a:rPr>
              <a:t>K</a:t>
            </a:r>
            <a:r>
              <a:rPr lang="zh-CN" altLang="en-US" sz="2000">
                <a:latin typeface="楷体_GB2312" pitchFamily="49" charset="-122"/>
                <a:ea typeface="楷体_GB2312" pitchFamily="49" charset="-122"/>
              </a:rPr>
              <a:t>的接通或断开时间不会相应改变。因此，开环控制不具有修正由于扰动（使被控制量偏离希望值的因素）而出现的被控制量与希望值之间偏差的能力，即抗干扰能力差。</a:t>
            </a:r>
          </a:p>
          <a:p>
            <a:pPr algn="just" eaLnBrk="1" hangingPunct="1">
              <a:lnSpc>
                <a:spcPct val="125000"/>
              </a:lnSpc>
              <a:buClr>
                <a:schemeClr val="tx1"/>
              </a:buClr>
              <a:buFont typeface="Wingdings" pitchFamily="2" charset="2"/>
              <a:buChar char="v"/>
            </a:pPr>
            <a:r>
              <a:rPr lang="zh-CN" altLang="en-US" sz="2000">
                <a:latin typeface="楷体_GB2312" pitchFamily="49" charset="-122"/>
                <a:ea typeface="楷体_GB2312" pitchFamily="49" charset="-122"/>
              </a:rPr>
              <a:t>在闭环控制中，被控量一般是由测量装置检测并反馈到输入端，然后由比较装置将它与输入信号综合得到偏差（误差），有时，测量与综合作用是由一个装置完成的，如水银温度计。由于采用了接触式水银温度计，可以不断对炉温进行测量和比较，根据炉温的实际偏差进行控制，提高了控制精度和抗干扰能力。</a:t>
            </a:r>
          </a:p>
        </p:txBody>
      </p:sp>
      <p:sp>
        <p:nvSpPr>
          <p:cNvPr id="210948" name="Rectangle 4">
            <a:extLst>
              <a:ext uri="{FF2B5EF4-FFF2-40B4-BE49-F238E27FC236}">
                <a16:creationId xmlns:a16="http://schemas.microsoft.com/office/drawing/2014/main" id="{DB1FCE21-EA52-851C-1291-777B0B6B8C0B}"/>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210947">
                                            <p:txEl>
                                              <p:pRg st="0" end="0"/>
                                            </p:txEl>
                                          </p:spTgt>
                                        </p:tgtEl>
                                        <p:attrNameLst>
                                          <p:attrName>style.visibility</p:attrName>
                                        </p:attrNameLst>
                                      </p:cBhvr>
                                      <p:to>
                                        <p:strVal val="visible"/>
                                      </p:to>
                                    </p:set>
                                    <p:animEffect transition="in" filter="dissolve">
                                      <p:cBhvr>
                                        <p:cTn id="7" dur="500"/>
                                        <p:tgtEl>
                                          <p:spTgt spid="210947">
                                            <p:txEl>
                                              <p:pRg st="0" end="0"/>
                                            </p:txEl>
                                          </p:spTgt>
                                        </p:tgtEl>
                                      </p:cBhvr>
                                    </p:animEffect>
                                  </p:childTnLst>
                                  <p:subTnLst>
                                    <p:animClr clrSpc="rgb" dir="cw">
                                      <p:cBhvr override="childStyle">
                                        <p:cTn dur="1" fill="hold" display="0" masterRel="nextClick" afterEffect="1"/>
                                        <p:tgtEl>
                                          <p:spTgt spid="210947">
                                            <p:txEl>
                                              <p:pRg st="0" end="0"/>
                                            </p:txEl>
                                          </p:spTgt>
                                        </p:tgtEl>
                                        <p:attrNameLst>
                                          <p:attrName>ppt_c</p:attrName>
                                        </p:attrNameLst>
                                      </p:cBhvr>
                                      <p:to>
                                        <a:srgbClr val="FFCC00"/>
                                      </p:to>
                                    </p:animClr>
                                  </p:sub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210947">
                                            <p:txEl>
                                              <p:pRg st="1" end="1"/>
                                            </p:txEl>
                                          </p:spTgt>
                                        </p:tgtEl>
                                        <p:attrNameLst>
                                          <p:attrName>style.visibility</p:attrName>
                                        </p:attrNameLst>
                                      </p:cBhvr>
                                      <p:to>
                                        <p:strVal val="visible"/>
                                      </p:to>
                                    </p:set>
                                    <p:animEffect transition="in" filter="dissolve">
                                      <p:cBhvr>
                                        <p:cTn id="12" dur="500"/>
                                        <p:tgtEl>
                                          <p:spTgt spid="210947">
                                            <p:txEl>
                                              <p:pRg st="1" end="1"/>
                                            </p:txEl>
                                          </p:spTgt>
                                        </p:tgtEl>
                                      </p:cBhvr>
                                    </p:animEffect>
                                  </p:childTnLst>
                                  <p:subTnLst>
                                    <p:animClr clrSpc="rgb" dir="cw">
                                      <p:cBhvr override="childStyle">
                                        <p:cTn dur="1" fill="hold" display="0" masterRel="nextClick" afterEffect="1"/>
                                        <p:tgtEl>
                                          <p:spTgt spid="210947">
                                            <p:txEl>
                                              <p:pRg st="1" end="1"/>
                                            </p:txEl>
                                          </p:spTgt>
                                        </p:tgtEl>
                                        <p:attrNameLst>
                                          <p:attrName>ppt_c</p:attrName>
                                        </p:attrNameLst>
                                      </p:cBhvr>
                                      <p:to>
                                        <a:srgbClr val="FFCC00"/>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947"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3C683254-D142-E98A-A9BA-F3738642980A}"/>
              </a:ext>
            </a:extLst>
          </p:cNvPr>
          <p:cNvSpPr>
            <a:spLocks noGrp="1" noRot="1" noChangeArrowheads="1"/>
          </p:cNvSpPr>
          <p:nvPr>
            <p:ph type="title"/>
          </p:nvPr>
        </p:nvSpPr>
        <p:spPr>
          <a:xfrm>
            <a:off x="609600" y="762000"/>
            <a:ext cx="7772400" cy="1143000"/>
          </a:xfrm>
        </p:spPr>
        <p:txBody>
          <a:bodyPr/>
          <a:lstStyle/>
          <a:p>
            <a:pPr eaLnBrk="1" hangingPunct="1"/>
            <a:r>
              <a:rPr lang="zh-CN" altLang="en-US" sz="2800">
                <a:solidFill>
                  <a:srgbClr val="006600"/>
                </a:solidFill>
                <a:ea typeface="华文新魏" panose="02010800040101010101" pitchFamily="2" charset="-122"/>
              </a:rPr>
              <a:t>开环和闭环控制系统的特点</a:t>
            </a:r>
          </a:p>
        </p:txBody>
      </p:sp>
      <p:sp>
        <p:nvSpPr>
          <p:cNvPr id="50178" name="Rectangle 3">
            <a:extLst>
              <a:ext uri="{FF2B5EF4-FFF2-40B4-BE49-F238E27FC236}">
                <a16:creationId xmlns:a16="http://schemas.microsoft.com/office/drawing/2014/main" id="{535D1F4A-3572-73C7-9700-5D098C823B54}"/>
              </a:ext>
            </a:extLst>
          </p:cNvPr>
          <p:cNvSpPr>
            <a:spLocks noGrp="1" noRot="1" noChangeArrowheads="1"/>
          </p:cNvSpPr>
          <p:nvPr>
            <p:ph type="body" idx="1"/>
          </p:nvPr>
        </p:nvSpPr>
        <p:spPr>
          <a:xfrm>
            <a:off x="685800" y="2133600"/>
            <a:ext cx="7772400" cy="4267200"/>
          </a:xfrm>
        </p:spPr>
        <p:txBody>
          <a:bodyPr/>
          <a:lstStyle/>
          <a:p>
            <a:pPr algn="just" eaLnBrk="1" hangingPunct="1">
              <a:lnSpc>
                <a:spcPct val="120000"/>
              </a:lnSpc>
              <a:buClr>
                <a:schemeClr val="hlink"/>
              </a:buClr>
              <a:buFont typeface="Wingdings" pitchFamily="2" charset="2"/>
              <a:buChar char="v"/>
            </a:pPr>
            <a:r>
              <a:rPr lang="zh-CN" altLang="en-US" sz="2400" b="1">
                <a:solidFill>
                  <a:srgbClr val="E82C00"/>
                </a:solidFill>
              </a:rPr>
              <a:t>开环系统：</a:t>
            </a:r>
            <a:r>
              <a:rPr lang="zh-CN" altLang="en-US" sz="2400">
                <a:ea typeface="楷体_GB2312" pitchFamily="49" charset="-122"/>
              </a:rPr>
              <a:t>结构简单，稳定性好，容易设计和调整以及成本较低的优点，但控制精度较低。对那些负载恒定，扰动小，控制精度要求不高的实际系统，是有效的控制方式。</a:t>
            </a:r>
          </a:p>
          <a:p>
            <a:pPr algn="just" eaLnBrk="1" hangingPunct="1">
              <a:lnSpc>
                <a:spcPct val="120000"/>
              </a:lnSpc>
              <a:spcBef>
                <a:spcPct val="50000"/>
              </a:spcBef>
              <a:buClr>
                <a:schemeClr val="hlink"/>
              </a:buClr>
              <a:buFont typeface="Wingdings" pitchFamily="2" charset="2"/>
              <a:buChar char="v"/>
            </a:pPr>
            <a:r>
              <a:rPr lang="zh-CN" altLang="en-US" sz="2400" b="1">
                <a:solidFill>
                  <a:srgbClr val="E82C00"/>
                </a:solidFill>
              </a:rPr>
              <a:t>闭环系统：</a:t>
            </a:r>
            <a:r>
              <a:rPr lang="zh-CN" altLang="en-US" sz="2400">
                <a:ea typeface="楷体_GB2312" pitchFamily="49" charset="-122"/>
              </a:rPr>
              <a:t>由于增加了检测装置和反馈环节，结构较复杂，成本有所增加；但它提高了系统的控制精度和抗干扰能力；同时负反馈对系统稳定性产生不利影响。</a:t>
            </a:r>
          </a:p>
        </p:txBody>
      </p:sp>
      <p:sp>
        <p:nvSpPr>
          <p:cNvPr id="212996" name="Rectangle 4">
            <a:extLst>
              <a:ext uri="{FF2B5EF4-FFF2-40B4-BE49-F238E27FC236}">
                <a16:creationId xmlns:a16="http://schemas.microsoft.com/office/drawing/2014/main" id="{80886F40-01DD-3065-62B0-705008832ECB}"/>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51201" name="Group 2">
            <a:extLst>
              <a:ext uri="{FF2B5EF4-FFF2-40B4-BE49-F238E27FC236}">
                <a16:creationId xmlns:a16="http://schemas.microsoft.com/office/drawing/2014/main" id="{CE9A1B35-6652-C5D6-3762-E2E6529E1745}"/>
              </a:ext>
            </a:extLst>
          </p:cNvPr>
          <p:cNvGrpSpPr>
            <a:grpSpLocks/>
          </p:cNvGrpSpPr>
          <p:nvPr/>
        </p:nvGrpSpPr>
        <p:grpSpPr bwMode="auto">
          <a:xfrm>
            <a:off x="1447800" y="1557338"/>
            <a:ext cx="6364288" cy="4767262"/>
            <a:chOff x="912" y="1200"/>
            <a:chExt cx="3984" cy="2688"/>
          </a:xfrm>
        </p:grpSpPr>
        <p:graphicFrame>
          <p:nvGraphicFramePr>
            <p:cNvPr id="51204" name="Object 3">
              <a:extLst>
                <a:ext uri="{FF2B5EF4-FFF2-40B4-BE49-F238E27FC236}">
                  <a16:creationId xmlns:a16="http://schemas.microsoft.com/office/drawing/2014/main" id="{98BE5DA1-2C24-EC1A-2036-C9BC5AFBF9CF}"/>
                </a:ext>
              </a:extLst>
            </p:cNvPr>
            <p:cNvGraphicFramePr>
              <a:graphicFrameLocks noChangeAspect="1"/>
            </p:cNvGraphicFramePr>
            <p:nvPr/>
          </p:nvGraphicFramePr>
          <p:xfrm>
            <a:off x="912" y="1200"/>
            <a:ext cx="3984" cy="2688"/>
          </p:xfrm>
          <a:graphic>
            <a:graphicData uri="http://schemas.openxmlformats.org/presentationml/2006/ole">
              <mc:AlternateContent xmlns:mc="http://schemas.openxmlformats.org/markup-compatibility/2006">
                <mc:Choice xmlns:v="urn:schemas-microsoft-com:vml" Requires="v">
                  <p:oleObj name="位图图像" r:id="rId2" imgW="3251200" imgH="2438400" progId="Paint.Picture">
                    <p:embed/>
                  </p:oleObj>
                </mc:Choice>
                <mc:Fallback>
                  <p:oleObj name="位图图像" r:id="rId2" imgW="3251200" imgH="2438400" progId="Paint.Picture">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2" y="1200"/>
                          <a:ext cx="3984" cy="2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1205" name="Text Box 4">
              <a:extLst>
                <a:ext uri="{FF2B5EF4-FFF2-40B4-BE49-F238E27FC236}">
                  <a16:creationId xmlns:a16="http://schemas.microsoft.com/office/drawing/2014/main" id="{56E7CA42-7D01-3F8A-3CF7-20F13BD8EE12}"/>
                </a:ext>
              </a:extLst>
            </p:cNvPr>
            <p:cNvSpPr txBox="1">
              <a:spLocks noChangeArrowheads="1"/>
            </p:cNvSpPr>
            <p:nvPr/>
          </p:nvSpPr>
          <p:spPr bwMode="auto">
            <a:xfrm>
              <a:off x="2208" y="3302"/>
              <a:ext cx="1632" cy="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zh-CN" altLang="en-US" sz="2000">
                  <a:solidFill>
                    <a:schemeClr val="tx2"/>
                  </a:solidFill>
                  <a:latin typeface="宋体" panose="02010600030101010101" pitchFamily="2" charset="-122"/>
                </a:rPr>
                <a:t>反馈控制系统方框图</a:t>
              </a:r>
            </a:p>
          </p:txBody>
        </p:sp>
      </p:grpSp>
      <p:sp>
        <p:nvSpPr>
          <p:cNvPr id="51202" name="Rectangle 5">
            <a:extLst>
              <a:ext uri="{FF2B5EF4-FFF2-40B4-BE49-F238E27FC236}">
                <a16:creationId xmlns:a16="http://schemas.microsoft.com/office/drawing/2014/main" id="{7E190D45-EEDD-61E1-46A8-B32C5DAB920C}"/>
              </a:ext>
            </a:extLst>
          </p:cNvPr>
          <p:cNvSpPr>
            <a:spLocks noGrp="1" noRot="1" noChangeArrowheads="1"/>
          </p:cNvSpPr>
          <p:nvPr>
            <p:ph type="title"/>
          </p:nvPr>
        </p:nvSpPr>
        <p:spPr>
          <a:xfrm>
            <a:off x="228600" y="685800"/>
            <a:ext cx="7772400" cy="1143000"/>
          </a:xfrm>
        </p:spPr>
        <p:txBody>
          <a:bodyPr/>
          <a:lstStyle/>
          <a:p>
            <a:pPr eaLnBrk="1" hangingPunct="1"/>
            <a:r>
              <a:rPr lang="zh-CN" altLang="en-US" sz="2800" b="1">
                <a:solidFill>
                  <a:srgbClr val="006600"/>
                </a:solidFill>
                <a:latin typeface="隶书" pitchFamily="49" charset="-122"/>
                <a:ea typeface="隶书" pitchFamily="49" charset="-122"/>
              </a:rPr>
              <a:t>反馈控制系统的组成、名词术语和定义</a:t>
            </a:r>
          </a:p>
        </p:txBody>
      </p:sp>
      <p:sp>
        <p:nvSpPr>
          <p:cNvPr id="214022" name="Rectangle 6">
            <a:extLst>
              <a:ext uri="{FF2B5EF4-FFF2-40B4-BE49-F238E27FC236}">
                <a16:creationId xmlns:a16="http://schemas.microsoft.com/office/drawing/2014/main" id="{4E482414-6180-5243-1579-3B850C4BB2F4}"/>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cover/>
  </p:transition>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aphicFrame>
        <p:nvGraphicFramePr>
          <p:cNvPr id="52225" name="Object 2">
            <a:extLst>
              <a:ext uri="{FF2B5EF4-FFF2-40B4-BE49-F238E27FC236}">
                <a16:creationId xmlns:a16="http://schemas.microsoft.com/office/drawing/2014/main" id="{C18E0982-EE31-AA30-1137-CE57D2F103C1}"/>
              </a:ext>
            </a:extLst>
          </p:cNvPr>
          <p:cNvGraphicFramePr>
            <a:graphicFrameLocks noChangeAspect="1"/>
          </p:cNvGraphicFramePr>
          <p:nvPr>
            <p:ph type="body" idx="1"/>
          </p:nvPr>
        </p:nvGraphicFramePr>
        <p:xfrm>
          <a:off x="1600200" y="80963"/>
          <a:ext cx="6324600" cy="4572000"/>
        </p:xfrm>
        <a:graphic>
          <a:graphicData uri="http://schemas.openxmlformats.org/presentationml/2006/ole">
            <mc:AlternateContent xmlns:mc="http://schemas.openxmlformats.org/markup-compatibility/2006">
              <mc:Choice xmlns:v="urn:schemas-microsoft-com:vml" Requires="v">
                <p:oleObj name="位图图像" r:id="rId2" imgW="3251200" imgH="2438400" progId="Paint.Picture">
                  <p:embed/>
                </p:oleObj>
              </mc:Choice>
              <mc:Fallback>
                <p:oleObj name="位图图像" r:id="rId2" imgW="3251200" imgH="2438400" progId="Paint.Picture">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80963"/>
                        <a:ext cx="63246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2226" name="Rectangle 3">
            <a:extLst>
              <a:ext uri="{FF2B5EF4-FFF2-40B4-BE49-F238E27FC236}">
                <a16:creationId xmlns:a16="http://schemas.microsoft.com/office/drawing/2014/main" id="{694BE682-0FC8-4C04-0982-DF90FBEDCC64}"/>
              </a:ext>
            </a:extLst>
          </p:cNvPr>
          <p:cNvSpPr>
            <a:spLocks noGrp="1" noRot="1" noChangeArrowheads="1"/>
          </p:cNvSpPr>
          <p:nvPr>
            <p:ph type="body" idx="1"/>
          </p:nvPr>
        </p:nvSpPr>
        <p:spPr>
          <a:xfrm>
            <a:off x="304800" y="3429000"/>
            <a:ext cx="8443913" cy="3352800"/>
          </a:xfrm>
        </p:spPr>
        <p:txBody>
          <a:bodyPr/>
          <a:lstStyle/>
          <a:p>
            <a:pPr marL="461963" indent="-461963" algn="just" eaLnBrk="1" hangingPunct="1">
              <a:spcBef>
                <a:spcPct val="55000"/>
              </a:spcBef>
              <a:buClr>
                <a:srgbClr val="E83700"/>
              </a:buClr>
              <a:buFont typeface="Wingdings" pitchFamily="2" charset="2"/>
              <a:buChar char="Ø"/>
            </a:pPr>
            <a:r>
              <a:rPr lang="zh-CN" altLang="en-US" sz="2000" b="1">
                <a:solidFill>
                  <a:srgbClr val="F1071D"/>
                </a:solidFill>
                <a:latin typeface="楷体_GB2312" pitchFamily="49" charset="-122"/>
                <a:ea typeface="楷体_GB2312" pitchFamily="49" charset="-122"/>
              </a:rPr>
              <a:t>参考输入</a:t>
            </a:r>
            <a:r>
              <a:rPr lang="en-US" altLang="zh-CN" sz="2000" b="1">
                <a:solidFill>
                  <a:srgbClr val="F1071D"/>
                </a:solidFill>
                <a:latin typeface="楷体_GB2312" pitchFamily="49" charset="-122"/>
                <a:ea typeface="楷体_GB2312" pitchFamily="49" charset="-122"/>
              </a:rPr>
              <a:t>r</a:t>
            </a:r>
            <a:r>
              <a:rPr lang="en-US" altLang="zh-CN" sz="2000" b="1">
                <a:latin typeface="楷体_GB2312" pitchFamily="49" charset="-122"/>
                <a:ea typeface="楷体_GB2312" pitchFamily="49" charset="-122"/>
              </a:rPr>
              <a:t> </a:t>
            </a:r>
            <a:r>
              <a:rPr lang="zh-CN" altLang="en-US" sz="2000">
                <a:latin typeface="楷体_GB2312" pitchFamily="49" charset="-122"/>
                <a:ea typeface="楷体_GB2312" pitchFamily="49" charset="-122"/>
              </a:rPr>
              <a:t>输入到控制系统中的指令信号；</a:t>
            </a:r>
          </a:p>
          <a:p>
            <a:pPr marL="461963" indent="-461963" algn="just" eaLnBrk="1" hangingPunct="1">
              <a:spcBef>
                <a:spcPct val="55000"/>
              </a:spcBef>
              <a:buClr>
                <a:srgbClr val="E83700"/>
              </a:buClr>
              <a:buFont typeface="Wingdings" pitchFamily="2" charset="2"/>
              <a:buChar char="Ø"/>
            </a:pPr>
            <a:r>
              <a:rPr lang="zh-CN" altLang="en-US" sz="2000" b="1">
                <a:solidFill>
                  <a:srgbClr val="E83700"/>
                </a:solidFill>
                <a:latin typeface="楷体_GB2312" pitchFamily="49" charset="-122"/>
                <a:ea typeface="楷体_GB2312" pitchFamily="49" charset="-122"/>
              </a:rPr>
              <a:t>主反馈</a:t>
            </a:r>
            <a:r>
              <a:rPr lang="en-US" altLang="zh-CN" sz="2000" b="1">
                <a:solidFill>
                  <a:srgbClr val="E83700"/>
                </a:solidFill>
                <a:latin typeface="楷体_GB2312" pitchFamily="49" charset="-122"/>
                <a:ea typeface="楷体_GB2312" pitchFamily="49" charset="-122"/>
              </a:rPr>
              <a:t>b  </a:t>
            </a:r>
            <a:r>
              <a:rPr lang="en-US" altLang="zh-CN" sz="2000" b="1">
                <a:latin typeface="楷体_GB2312" pitchFamily="49" charset="-122"/>
                <a:ea typeface="楷体_GB2312" pitchFamily="49" charset="-122"/>
              </a:rPr>
              <a:t> </a:t>
            </a:r>
            <a:r>
              <a:rPr lang="zh-CN" altLang="en-US" sz="2000">
                <a:latin typeface="楷体_GB2312" pitchFamily="49" charset="-122"/>
                <a:ea typeface="楷体_GB2312" pitchFamily="49" charset="-122"/>
              </a:rPr>
              <a:t>与输出成正比或某种函数关系且与参考输入量纲相同的</a:t>
            </a:r>
          </a:p>
          <a:p>
            <a:pPr marL="461963" indent="-461963" algn="just" eaLnBrk="1" hangingPunct="1">
              <a:spcBef>
                <a:spcPct val="0"/>
              </a:spcBef>
              <a:buClr>
                <a:srgbClr val="E83700"/>
              </a:buClr>
              <a:buFont typeface="Wingdings" pitchFamily="2" charset="2"/>
              <a:buNone/>
            </a:pPr>
            <a:r>
              <a:rPr lang="zh-CN" altLang="en-US" sz="2000">
                <a:latin typeface="楷体_GB2312" pitchFamily="49" charset="-122"/>
                <a:ea typeface="楷体_GB2312" pitchFamily="49" charset="-122"/>
              </a:rPr>
              <a:t>              反馈信号；</a:t>
            </a:r>
          </a:p>
          <a:p>
            <a:pPr marL="461963" indent="-461963" algn="just" eaLnBrk="1" hangingPunct="1">
              <a:spcBef>
                <a:spcPct val="55000"/>
              </a:spcBef>
              <a:buClr>
                <a:srgbClr val="E83700"/>
              </a:buClr>
              <a:buFont typeface="Wingdings" pitchFamily="2" charset="2"/>
              <a:buChar char="Ø"/>
            </a:pPr>
            <a:r>
              <a:rPr lang="zh-CN" altLang="en-US" sz="2000" b="1">
                <a:solidFill>
                  <a:srgbClr val="E83700"/>
                </a:solidFill>
                <a:latin typeface="楷体_GB2312" pitchFamily="49" charset="-122"/>
                <a:ea typeface="楷体_GB2312" pitchFamily="49" charset="-122"/>
              </a:rPr>
              <a:t>偏差</a:t>
            </a:r>
            <a:r>
              <a:rPr lang="en-US" altLang="zh-CN" sz="2000" b="1">
                <a:solidFill>
                  <a:srgbClr val="E83700"/>
                </a:solidFill>
                <a:latin typeface="楷体_GB2312" pitchFamily="49" charset="-122"/>
                <a:ea typeface="楷体_GB2312" pitchFamily="49" charset="-122"/>
              </a:rPr>
              <a:t>e     </a:t>
            </a:r>
            <a:r>
              <a:rPr lang="zh-CN" altLang="en-US" sz="2000">
                <a:latin typeface="楷体_GB2312" pitchFamily="49" charset="-122"/>
                <a:ea typeface="楷体_GB2312" pitchFamily="49" charset="-122"/>
              </a:rPr>
              <a:t>参考输入与主反馈之差，即</a:t>
            </a:r>
            <a:r>
              <a:rPr lang="en-US" altLang="zh-CN" sz="2000">
                <a:latin typeface="楷体_GB2312" pitchFamily="49" charset="-122"/>
                <a:ea typeface="楷体_GB2312" pitchFamily="49" charset="-122"/>
              </a:rPr>
              <a:t>e=r-b;</a:t>
            </a:r>
          </a:p>
          <a:p>
            <a:pPr marL="461963" indent="-461963" algn="just" eaLnBrk="1" hangingPunct="1">
              <a:spcBef>
                <a:spcPct val="55000"/>
              </a:spcBef>
              <a:buClr>
                <a:srgbClr val="E83700"/>
              </a:buClr>
              <a:buFont typeface="Wingdings" pitchFamily="2" charset="2"/>
              <a:buChar char="Ø"/>
            </a:pPr>
            <a:r>
              <a:rPr lang="zh-CN" altLang="en-US" sz="2000" b="1">
                <a:solidFill>
                  <a:srgbClr val="E83700"/>
                </a:solidFill>
                <a:latin typeface="楷体_GB2312" pitchFamily="49" charset="-122"/>
                <a:ea typeface="楷体_GB2312" pitchFamily="49" charset="-122"/>
              </a:rPr>
              <a:t>控制量</a:t>
            </a:r>
            <a:r>
              <a:rPr lang="en-US" altLang="zh-CN" sz="2000" b="1">
                <a:solidFill>
                  <a:srgbClr val="E83700"/>
                </a:solidFill>
                <a:latin typeface="楷体_GB2312" pitchFamily="49" charset="-122"/>
                <a:ea typeface="楷体_GB2312" pitchFamily="49" charset="-122"/>
              </a:rPr>
              <a:t>u   </a:t>
            </a:r>
            <a:r>
              <a:rPr lang="zh-CN" altLang="en-US" sz="2000">
                <a:latin typeface="楷体_GB2312" pitchFamily="49" charset="-122"/>
                <a:ea typeface="楷体_GB2312" pitchFamily="49" charset="-122"/>
              </a:rPr>
              <a:t>从控制器输出并作用于被控制对象的信号；</a:t>
            </a:r>
          </a:p>
          <a:p>
            <a:pPr marL="461963" indent="-461963" algn="just" eaLnBrk="1" hangingPunct="1">
              <a:spcBef>
                <a:spcPct val="55000"/>
              </a:spcBef>
              <a:buClr>
                <a:srgbClr val="E83700"/>
              </a:buClr>
              <a:buFont typeface="Wingdings" pitchFamily="2" charset="2"/>
              <a:buChar char="Ø"/>
            </a:pPr>
            <a:r>
              <a:rPr lang="zh-CN" altLang="en-US" sz="2000" b="1">
                <a:solidFill>
                  <a:srgbClr val="E83700"/>
                </a:solidFill>
                <a:latin typeface="楷体_GB2312" pitchFamily="49" charset="-122"/>
                <a:ea typeface="楷体_GB2312" pitchFamily="49" charset="-122"/>
              </a:rPr>
              <a:t>扰动</a:t>
            </a:r>
            <a:r>
              <a:rPr lang="en-US" altLang="zh-CN" sz="2000" b="1">
                <a:solidFill>
                  <a:srgbClr val="E83700"/>
                </a:solidFill>
                <a:latin typeface="楷体_GB2312" pitchFamily="49" charset="-122"/>
                <a:ea typeface="楷体_GB2312" pitchFamily="49" charset="-122"/>
              </a:rPr>
              <a:t>n     </a:t>
            </a:r>
            <a:r>
              <a:rPr lang="zh-CN" altLang="en-US" sz="2000">
                <a:latin typeface="楷体_GB2312" pitchFamily="49" charset="-122"/>
                <a:ea typeface="楷体_GB2312" pitchFamily="49" charset="-122"/>
              </a:rPr>
              <a:t>来自系统内部或外部，对系统输出产生不利影响的信号；</a:t>
            </a:r>
          </a:p>
          <a:p>
            <a:pPr marL="461963" indent="-461963" eaLnBrk="1" hangingPunct="1">
              <a:spcBef>
                <a:spcPct val="50000"/>
              </a:spcBef>
              <a:buClr>
                <a:srgbClr val="E83700"/>
              </a:buClr>
              <a:buFont typeface="Wingdings" pitchFamily="2" charset="2"/>
              <a:buChar char="Ø"/>
            </a:pPr>
            <a:r>
              <a:rPr lang="zh-CN" altLang="en-US" sz="2000" b="1">
                <a:solidFill>
                  <a:srgbClr val="E83700"/>
                </a:solidFill>
                <a:latin typeface="楷体_GB2312" pitchFamily="49" charset="-122"/>
                <a:ea typeface="楷体_GB2312" pitchFamily="49" charset="-122"/>
              </a:rPr>
              <a:t>输出</a:t>
            </a:r>
            <a:r>
              <a:rPr lang="en-US" altLang="zh-CN" sz="2000" b="1">
                <a:solidFill>
                  <a:srgbClr val="E83700"/>
                </a:solidFill>
                <a:latin typeface="楷体_GB2312" pitchFamily="49" charset="-122"/>
                <a:ea typeface="楷体_GB2312" pitchFamily="49" charset="-122"/>
              </a:rPr>
              <a:t>c     </a:t>
            </a:r>
            <a:r>
              <a:rPr lang="zh-CN" altLang="en-US" sz="2000">
                <a:latin typeface="楷体_GB2312" pitchFamily="49" charset="-122"/>
                <a:ea typeface="楷体_GB2312" pitchFamily="49" charset="-122"/>
              </a:rPr>
              <a:t>反馈控制系统的被控制量，即被控制对象的输出量；</a:t>
            </a:r>
          </a:p>
        </p:txBody>
      </p:sp>
      <p:sp>
        <p:nvSpPr>
          <p:cNvPr id="215044" name="Rectangle 4">
            <a:extLst>
              <a:ext uri="{FF2B5EF4-FFF2-40B4-BE49-F238E27FC236}">
                <a16:creationId xmlns:a16="http://schemas.microsoft.com/office/drawing/2014/main" id="{12964080-33C3-F0C9-D512-3A6C18B29725}"/>
              </a:ext>
            </a:extLst>
          </p:cNvPr>
          <p:cNvSpPr>
            <a:spLocks noChangeArrowheads="1"/>
          </p:cNvSpPr>
          <p:nvPr/>
        </p:nvSpPr>
        <p:spPr bwMode="auto">
          <a:xfrm>
            <a:off x="611188" y="-100013"/>
            <a:ext cx="7772400" cy="1143001"/>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Tree>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4E98439A-8E47-F76E-68E3-185F1D49D899}"/>
              </a:ext>
            </a:extLst>
          </p:cNvPr>
          <p:cNvSpPr>
            <a:spLocks noGrp="1" noRot="1" noChangeArrowheads="1"/>
          </p:cNvSpPr>
          <p:nvPr>
            <p:ph type="title"/>
          </p:nvPr>
        </p:nvSpPr>
        <p:spPr/>
        <p:txBody>
          <a:bodyPr/>
          <a:lstStyle/>
          <a:p>
            <a:pPr eaLnBrk="1" hangingPunct="1"/>
            <a:r>
              <a:rPr lang="zh-CN" altLang="en-US" sz="4800" b="1"/>
              <a:t>学科特点与学习方法</a:t>
            </a:r>
          </a:p>
        </p:txBody>
      </p:sp>
      <p:sp>
        <p:nvSpPr>
          <p:cNvPr id="17410" name="Rectangle 3">
            <a:extLst>
              <a:ext uri="{FF2B5EF4-FFF2-40B4-BE49-F238E27FC236}">
                <a16:creationId xmlns:a16="http://schemas.microsoft.com/office/drawing/2014/main" id="{7536ED1D-1F9C-CBC1-41DA-6A83B095F543}"/>
              </a:ext>
            </a:extLst>
          </p:cNvPr>
          <p:cNvSpPr>
            <a:spLocks noGrp="1" noRot="1" noChangeArrowheads="1"/>
          </p:cNvSpPr>
          <p:nvPr>
            <p:ph type="body" idx="1"/>
          </p:nvPr>
        </p:nvSpPr>
        <p:spPr>
          <a:xfrm>
            <a:off x="685800" y="1773238"/>
            <a:ext cx="7772400" cy="4322762"/>
          </a:xfrm>
        </p:spPr>
        <p:txBody>
          <a:bodyPr/>
          <a:lstStyle/>
          <a:p>
            <a:pPr eaLnBrk="1" hangingPunct="1"/>
            <a:r>
              <a:rPr lang="zh-CN" altLang="en-US" b="1">
                <a:latin typeface="宋体" panose="02010600030101010101" pitchFamily="2" charset="-122"/>
              </a:rPr>
              <a:t>工程学科：和数学类课程不同</a:t>
            </a:r>
          </a:p>
          <a:p>
            <a:pPr eaLnBrk="1" hangingPunct="1"/>
            <a:endParaRPr lang="zh-CN" altLang="en-US" b="1">
              <a:latin typeface="宋体" panose="02010600030101010101" pitchFamily="2" charset="-122"/>
            </a:endParaRPr>
          </a:p>
          <a:p>
            <a:pPr eaLnBrk="1" hangingPunct="1"/>
            <a:r>
              <a:rPr lang="zh-CN" altLang="en-US" b="1">
                <a:latin typeface="宋体" panose="02010600030101010101" pitchFamily="2" charset="-122"/>
              </a:rPr>
              <a:t>思考方法蕴涵的工程背景</a:t>
            </a:r>
          </a:p>
          <a:p>
            <a:pPr eaLnBrk="1" hangingPunct="1"/>
            <a:endParaRPr lang="zh-CN" altLang="en-US" b="1">
              <a:latin typeface="宋体" panose="02010600030101010101" pitchFamily="2" charset="-122"/>
            </a:endParaRPr>
          </a:p>
          <a:p>
            <a:pPr eaLnBrk="1" hangingPunct="1"/>
            <a:r>
              <a:rPr lang="zh-CN" altLang="en-US" b="1">
                <a:latin typeface="宋体" panose="02010600030101010101" pitchFamily="2" charset="-122"/>
              </a:rPr>
              <a:t>建立系统、闭环、控制的概念体系</a:t>
            </a:r>
            <a:endParaRPr lang="zh-CN" altLang="en-US"/>
          </a:p>
          <a:p>
            <a:pPr eaLnBrk="1" hangingPunct="1"/>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3249" name="Object 2">
            <a:extLst>
              <a:ext uri="{FF2B5EF4-FFF2-40B4-BE49-F238E27FC236}">
                <a16:creationId xmlns:a16="http://schemas.microsoft.com/office/drawing/2014/main" id="{E4C145AF-EB27-9B3D-FCB1-F1CEB55F412E}"/>
              </a:ext>
            </a:extLst>
          </p:cNvPr>
          <p:cNvGraphicFramePr>
            <a:graphicFrameLocks noChangeAspect="1"/>
          </p:cNvGraphicFramePr>
          <p:nvPr/>
        </p:nvGraphicFramePr>
        <p:xfrm>
          <a:off x="1547813" y="188913"/>
          <a:ext cx="6324600" cy="4267200"/>
        </p:xfrm>
        <a:graphic>
          <a:graphicData uri="http://schemas.openxmlformats.org/presentationml/2006/ole">
            <mc:AlternateContent xmlns:mc="http://schemas.openxmlformats.org/markup-compatibility/2006">
              <mc:Choice xmlns:v="urn:schemas-microsoft-com:vml" Requires="v">
                <p:oleObj name="位图图像" r:id="rId3" imgW="3251200" imgH="2438400" progId="Paint.Picture">
                  <p:embed/>
                </p:oleObj>
              </mc:Choice>
              <mc:Fallback>
                <p:oleObj name="位图图像" r:id="rId3" imgW="3251200" imgH="2438400" progId="Paint.Picture">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7813" y="188913"/>
                        <a:ext cx="63246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3250" name="Rectangle 3">
            <a:extLst>
              <a:ext uri="{FF2B5EF4-FFF2-40B4-BE49-F238E27FC236}">
                <a16:creationId xmlns:a16="http://schemas.microsoft.com/office/drawing/2014/main" id="{795B1D6F-A9DF-0B7D-4C24-6CE31BCC82D3}"/>
              </a:ext>
            </a:extLst>
          </p:cNvPr>
          <p:cNvSpPr>
            <a:spLocks noChangeArrowheads="1"/>
          </p:cNvSpPr>
          <p:nvPr/>
        </p:nvSpPr>
        <p:spPr bwMode="auto">
          <a:xfrm>
            <a:off x="609600" y="3232150"/>
            <a:ext cx="8153400" cy="3321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50000"/>
              </a:spcBef>
              <a:buClr>
                <a:srgbClr val="E83700"/>
              </a:buClr>
              <a:buSzPct val="80000"/>
              <a:buFont typeface="Wingdings" pitchFamily="2" charset="2"/>
              <a:buChar char="Ø"/>
            </a:pPr>
            <a:r>
              <a:rPr kumimoji="1" lang="zh-CN" altLang="en-US" sz="2000" b="1">
                <a:solidFill>
                  <a:srgbClr val="E83700"/>
                </a:solidFill>
                <a:latin typeface="楷体_GB2312" pitchFamily="49" charset="-122"/>
                <a:ea typeface="楷体_GB2312" pitchFamily="49" charset="-122"/>
              </a:rPr>
              <a:t>比较环节  </a:t>
            </a:r>
            <a:r>
              <a:rPr kumimoji="1" lang="zh-CN" altLang="en-US" sz="2000">
                <a:latin typeface="楷体_GB2312" pitchFamily="49" charset="-122"/>
                <a:ea typeface="楷体_GB2312" pitchFamily="49" charset="-122"/>
              </a:rPr>
              <a:t>将参考输入与主反馈信号进行比较的环节，它的输出等</a:t>
            </a:r>
          </a:p>
          <a:p>
            <a:pPr eaLnBrk="1" hangingPunct="1">
              <a:lnSpc>
                <a:spcPct val="120000"/>
              </a:lnSpc>
              <a:spcBef>
                <a:spcPct val="50000"/>
              </a:spcBef>
              <a:buClr>
                <a:srgbClr val="E83700"/>
              </a:buClr>
              <a:buSzPct val="80000"/>
              <a:buFont typeface="Wingdings" pitchFamily="2" charset="2"/>
              <a:buNone/>
            </a:pPr>
            <a:r>
              <a:rPr kumimoji="1" lang="zh-CN" altLang="en-US" sz="2000">
                <a:latin typeface="楷体_GB2312" pitchFamily="49" charset="-122"/>
                <a:ea typeface="楷体_GB2312" pitchFamily="49" charset="-122"/>
              </a:rPr>
              <a:t>           于参考输入与主反馈信号的差值，即偏差</a:t>
            </a:r>
            <a:r>
              <a:rPr kumimoji="1" lang="en-US" altLang="zh-CN" sz="2000">
                <a:latin typeface="楷体_GB2312" pitchFamily="49" charset="-122"/>
                <a:ea typeface="楷体_GB2312" pitchFamily="49" charset="-122"/>
              </a:rPr>
              <a:t>e,</a:t>
            </a:r>
            <a:r>
              <a:rPr kumimoji="1" lang="zh-CN" altLang="en-US" sz="2000">
                <a:latin typeface="楷体_GB2312" pitchFamily="49" charset="-122"/>
                <a:ea typeface="楷体_GB2312" pitchFamily="49" charset="-122"/>
              </a:rPr>
              <a:t>比较环节又</a:t>
            </a:r>
          </a:p>
          <a:p>
            <a:pPr eaLnBrk="1" hangingPunct="1">
              <a:lnSpc>
                <a:spcPct val="120000"/>
              </a:lnSpc>
              <a:spcBef>
                <a:spcPct val="50000"/>
              </a:spcBef>
              <a:buClr>
                <a:srgbClr val="E83700"/>
              </a:buClr>
              <a:buSzPct val="80000"/>
              <a:buFont typeface="Wingdings" pitchFamily="2" charset="2"/>
              <a:buNone/>
            </a:pPr>
            <a:r>
              <a:rPr kumimoji="1" lang="zh-CN" altLang="en-US" sz="2000">
                <a:latin typeface="楷体_GB2312" pitchFamily="49" charset="-122"/>
                <a:ea typeface="楷体_GB2312" pitchFamily="49" charset="-122"/>
              </a:rPr>
              <a:t>           称为偏差检测器；</a:t>
            </a:r>
          </a:p>
          <a:p>
            <a:pPr eaLnBrk="1" hangingPunct="1">
              <a:spcBef>
                <a:spcPct val="50000"/>
              </a:spcBef>
              <a:buClr>
                <a:srgbClr val="E83700"/>
              </a:buClr>
              <a:buSzPct val="80000"/>
              <a:buFont typeface="Wingdings" pitchFamily="2" charset="2"/>
              <a:buChar char="Ø"/>
            </a:pPr>
            <a:r>
              <a:rPr kumimoji="1" lang="zh-CN" altLang="en-US" sz="2000" b="1">
                <a:solidFill>
                  <a:srgbClr val="E83700"/>
                </a:solidFill>
                <a:latin typeface="楷体_GB2312" pitchFamily="49" charset="-122"/>
                <a:ea typeface="楷体_GB2312" pitchFamily="49" charset="-122"/>
              </a:rPr>
              <a:t>控制器    </a:t>
            </a:r>
            <a:r>
              <a:rPr kumimoji="1" lang="zh-CN" altLang="en-US" sz="2000">
                <a:latin typeface="楷体_GB2312" pitchFamily="49" charset="-122"/>
                <a:ea typeface="楷体_GB2312" pitchFamily="49" charset="-122"/>
              </a:rPr>
              <a:t>用来对被控制对象施加控制作用的装置；</a:t>
            </a:r>
          </a:p>
          <a:p>
            <a:pPr eaLnBrk="1" hangingPunct="1">
              <a:spcBef>
                <a:spcPct val="50000"/>
              </a:spcBef>
              <a:buClr>
                <a:srgbClr val="E83700"/>
              </a:buClr>
              <a:buSzPct val="80000"/>
              <a:buFont typeface="Wingdings" pitchFamily="2" charset="2"/>
              <a:buChar char="Ø"/>
            </a:pPr>
            <a:r>
              <a:rPr kumimoji="1" lang="zh-CN" altLang="en-US" sz="2000" b="1">
                <a:solidFill>
                  <a:srgbClr val="E83700"/>
                </a:solidFill>
                <a:latin typeface="楷体_GB2312" pitchFamily="49" charset="-122"/>
                <a:ea typeface="楷体_GB2312" pitchFamily="49" charset="-122"/>
              </a:rPr>
              <a:t>控制对象  </a:t>
            </a:r>
            <a:r>
              <a:rPr kumimoji="1" lang="zh-CN" altLang="en-US" sz="2000">
                <a:latin typeface="楷体_GB2312" pitchFamily="49" charset="-122"/>
                <a:ea typeface="楷体_GB2312" pitchFamily="49" charset="-122"/>
              </a:rPr>
              <a:t>被控制的机器、设备、过程或系统；</a:t>
            </a:r>
          </a:p>
          <a:p>
            <a:pPr eaLnBrk="1" hangingPunct="1">
              <a:spcBef>
                <a:spcPct val="50000"/>
              </a:spcBef>
              <a:buClr>
                <a:srgbClr val="E83700"/>
              </a:buClr>
              <a:buSzPct val="80000"/>
              <a:buFont typeface="Wingdings" pitchFamily="2" charset="2"/>
              <a:buChar char="Ø"/>
            </a:pPr>
            <a:r>
              <a:rPr kumimoji="1" lang="zh-CN" altLang="en-US" sz="2000" b="1">
                <a:solidFill>
                  <a:srgbClr val="E83700"/>
                </a:solidFill>
                <a:latin typeface="楷体_GB2312" pitchFamily="49" charset="-122"/>
                <a:ea typeface="楷体_GB2312" pitchFamily="49" charset="-122"/>
              </a:rPr>
              <a:t>反馈环节</a:t>
            </a:r>
            <a:r>
              <a:rPr kumimoji="1" lang="zh-CN" altLang="en-US" sz="2000">
                <a:latin typeface="楷体_GB2312" pitchFamily="49" charset="-122"/>
                <a:ea typeface="楷体_GB2312" pitchFamily="49" charset="-122"/>
              </a:rPr>
              <a:t>  将输出量转化为主反馈信号的装置，反馈环节中通常含</a:t>
            </a:r>
          </a:p>
          <a:p>
            <a:pPr eaLnBrk="1" hangingPunct="1">
              <a:spcBef>
                <a:spcPct val="50000"/>
              </a:spcBef>
              <a:buClr>
                <a:srgbClr val="E83700"/>
              </a:buClr>
              <a:buSzPct val="80000"/>
              <a:buFont typeface="Wingdings" pitchFamily="2" charset="2"/>
              <a:buNone/>
            </a:pPr>
            <a:r>
              <a:rPr kumimoji="1" lang="zh-CN" altLang="en-US" sz="2000">
                <a:latin typeface="楷体_GB2312" pitchFamily="49" charset="-122"/>
                <a:ea typeface="楷体_GB2312" pitchFamily="49" charset="-122"/>
              </a:rPr>
              <a:t>           有信号检测装置。</a:t>
            </a:r>
          </a:p>
        </p:txBody>
      </p:sp>
      <p:sp>
        <p:nvSpPr>
          <p:cNvPr id="216068" name="Rectangle 4">
            <a:extLst>
              <a:ext uri="{FF2B5EF4-FFF2-40B4-BE49-F238E27FC236}">
                <a16:creationId xmlns:a16="http://schemas.microsoft.com/office/drawing/2014/main" id="{861E94BF-5070-D5F7-E639-16FC44F8C870}"/>
              </a:ext>
            </a:extLst>
          </p:cNvPr>
          <p:cNvSpPr>
            <a:spLocks noChangeArrowheads="1"/>
          </p:cNvSpPr>
          <p:nvPr/>
        </p:nvSpPr>
        <p:spPr bwMode="auto">
          <a:xfrm>
            <a:off x="611188" y="-100013"/>
            <a:ext cx="7772400" cy="1143001"/>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800" b="1">
                <a:solidFill>
                  <a:schemeClr val="tx2"/>
                </a:solidFill>
                <a:effectLst>
                  <a:outerShdw blurRad="38100" dist="38100" dir="2700000" algn="tl">
                    <a:srgbClr val="C0C0C0"/>
                  </a:outerShdw>
                </a:effectLst>
              </a:rPr>
              <a:t>1.1 </a:t>
            </a:r>
            <a:r>
              <a:rPr lang="zh-CN" altLang="en-US" sz="2800" b="1">
                <a:solidFill>
                  <a:schemeClr val="tx2"/>
                </a:solidFill>
                <a:effectLst>
                  <a:outerShdw blurRad="38100" dist="38100" dir="2700000" algn="tl">
                    <a:srgbClr val="C0C0C0"/>
                  </a:outerShdw>
                </a:effectLst>
              </a:rPr>
              <a:t>自动控制的基本概念</a:t>
            </a:r>
            <a:r>
              <a:rPr lang="en-US" altLang="zh-CN" sz="2800" b="1">
                <a:solidFill>
                  <a:schemeClr val="tx2"/>
                </a:solidFill>
                <a:effectLst>
                  <a:outerShdw blurRad="38100" dist="38100" dir="2700000" algn="tl">
                    <a:srgbClr val="C0C0C0"/>
                  </a:outerShdw>
                </a:effectLst>
              </a:rPr>
              <a:t>(</a:t>
            </a:r>
            <a:r>
              <a:rPr lang="zh-CN" altLang="en-US" sz="2800" b="1">
                <a:solidFill>
                  <a:schemeClr val="tx2"/>
                </a:solidFill>
                <a:effectLst>
                  <a:outerShdw blurRad="38100" dist="38100" dir="2700000" algn="tl">
                    <a:srgbClr val="C0C0C0"/>
                  </a:outerShdw>
                </a:effectLst>
              </a:rPr>
              <a:t>续</a:t>
            </a:r>
            <a:r>
              <a:rPr lang="en-US" altLang="zh-CN" sz="2800" b="1">
                <a:solidFill>
                  <a:schemeClr val="tx2"/>
                </a:solidFill>
                <a:effectLst>
                  <a:outerShdw blurRad="38100" dist="38100" dir="2700000" algn="tl">
                    <a:srgbClr val="C0C0C0"/>
                  </a:outerShdw>
                </a:effectLst>
              </a:rPr>
              <a:t>)</a:t>
            </a:r>
          </a:p>
        </p:txBody>
      </p:sp>
    </p:spTree>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297" name="Group 2">
            <a:extLst>
              <a:ext uri="{FF2B5EF4-FFF2-40B4-BE49-F238E27FC236}">
                <a16:creationId xmlns:a16="http://schemas.microsoft.com/office/drawing/2014/main" id="{687BCAD7-16FF-9D84-3306-15B82E016362}"/>
              </a:ext>
            </a:extLst>
          </p:cNvPr>
          <p:cNvGrpSpPr>
            <a:grpSpLocks/>
          </p:cNvGrpSpPr>
          <p:nvPr/>
        </p:nvGrpSpPr>
        <p:grpSpPr bwMode="auto">
          <a:xfrm>
            <a:off x="827088" y="2276475"/>
            <a:ext cx="7345362" cy="3311525"/>
            <a:chOff x="1980" y="5727"/>
            <a:chExt cx="7740" cy="3513"/>
          </a:xfrm>
        </p:grpSpPr>
        <p:grpSp>
          <p:nvGrpSpPr>
            <p:cNvPr id="55300" name="Group 3">
              <a:extLst>
                <a:ext uri="{FF2B5EF4-FFF2-40B4-BE49-F238E27FC236}">
                  <a16:creationId xmlns:a16="http://schemas.microsoft.com/office/drawing/2014/main" id="{5EC5015B-61A5-4C1F-9F1D-C7467A9DFDD9}"/>
                </a:ext>
              </a:extLst>
            </p:cNvPr>
            <p:cNvGrpSpPr>
              <a:grpSpLocks/>
            </p:cNvGrpSpPr>
            <p:nvPr/>
          </p:nvGrpSpPr>
          <p:grpSpPr bwMode="auto">
            <a:xfrm>
              <a:off x="1980" y="5727"/>
              <a:ext cx="7740" cy="2733"/>
              <a:chOff x="1980" y="5727"/>
              <a:chExt cx="7740" cy="2733"/>
            </a:xfrm>
          </p:grpSpPr>
          <p:sp>
            <p:nvSpPr>
              <p:cNvPr id="55302" name="Line 4">
                <a:extLst>
                  <a:ext uri="{FF2B5EF4-FFF2-40B4-BE49-F238E27FC236}">
                    <a16:creationId xmlns:a16="http://schemas.microsoft.com/office/drawing/2014/main" id="{85AA56BE-8901-7E21-B6C6-7193AF0EA476}"/>
                  </a:ext>
                </a:extLst>
              </p:cNvPr>
              <p:cNvSpPr>
                <a:spLocks noChangeShapeType="1"/>
              </p:cNvSpPr>
              <p:nvPr/>
            </p:nvSpPr>
            <p:spPr bwMode="auto">
              <a:xfrm>
                <a:off x="3010" y="7274"/>
                <a:ext cx="0" cy="709"/>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03" name="AutoShape 5">
                <a:extLst>
                  <a:ext uri="{FF2B5EF4-FFF2-40B4-BE49-F238E27FC236}">
                    <a16:creationId xmlns:a16="http://schemas.microsoft.com/office/drawing/2014/main" id="{F62436E2-AB7C-7560-BE59-F7271220956B}"/>
                  </a:ext>
                </a:extLst>
              </p:cNvPr>
              <p:cNvSpPr>
                <a:spLocks noChangeArrowheads="1"/>
              </p:cNvSpPr>
              <p:nvPr/>
            </p:nvSpPr>
            <p:spPr bwMode="auto">
              <a:xfrm>
                <a:off x="1980" y="6188"/>
                <a:ext cx="1306" cy="126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17420 h 21600"/>
                </a:gdLst>
                <a:ahLst/>
                <a:cxnLst>
                  <a:cxn ang="T8">
                    <a:pos x="T0" y="T1"/>
                  </a:cxn>
                  <a:cxn ang="T9">
                    <a:pos x="T2" y="T3"/>
                  </a:cxn>
                  <a:cxn ang="T10">
                    <a:pos x="T4" y="T5"/>
                  </a:cxn>
                  <a:cxn ang="T11">
                    <a:pos x="T6" y="T7"/>
                  </a:cxn>
                </a:cxnLst>
                <a:rect l="T12" t="T13" r="T14" b="T15"/>
                <a:pathLst>
                  <a:path w="21600" h="21600">
                    <a:moveTo>
                      <a:pt x="4968" y="17708"/>
                    </a:moveTo>
                    <a:cubicBezTo>
                      <a:pt x="2933" y="15990"/>
                      <a:pt x="1759" y="13463"/>
                      <a:pt x="1759" y="10800"/>
                    </a:cubicBezTo>
                    <a:cubicBezTo>
                      <a:pt x="1759" y="5806"/>
                      <a:pt x="5806" y="1759"/>
                      <a:pt x="10800" y="1759"/>
                    </a:cubicBezTo>
                    <a:cubicBezTo>
                      <a:pt x="15793" y="1759"/>
                      <a:pt x="19841" y="5806"/>
                      <a:pt x="19841" y="10800"/>
                    </a:cubicBezTo>
                    <a:cubicBezTo>
                      <a:pt x="19841" y="13463"/>
                      <a:pt x="18666" y="15990"/>
                      <a:pt x="16631" y="17708"/>
                    </a:cubicBezTo>
                    <a:lnTo>
                      <a:pt x="17766" y="19052"/>
                    </a:lnTo>
                    <a:cubicBezTo>
                      <a:pt x="20197" y="17000"/>
                      <a:pt x="21600" y="13981"/>
                      <a:pt x="21600" y="10800"/>
                    </a:cubicBezTo>
                    <a:cubicBezTo>
                      <a:pt x="21600" y="4835"/>
                      <a:pt x="16764" y="0"/>
                      <a:pt x="10800" y="0"/>
                    </a:cubicBezTo>
                    <a:cubicBezTo>
                      <a:pt x="4835" y="0"/>
                      <a:pt x="0" y="4835"/>
                      <a:pt x="0" y="10800"/>
                    </a:cubicBezTo>
                    <a:cubicBezTo>
                      <a:pt x="-1" y="13981"/>
                      <a:pt x="1402" y="17000"/>
                      <a:pt x="3833" y="19052"/>
                    </a:cubicBezTo>
                    <a:lnTo>
                      <a:pt x="4968" y="17708"/>
                    </a:lnTo>
                    <a:close/>
                  </a:path>
                </a:pathLst>
              </a:cu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p>
                <a:endParaRPr lang="zh-CN" altLang="en-US"/>
              </a:p>
            </p:txBody>
          </p:sp>
          <p:sp>
            <p:nvSpPr>
              <p:cNvPr id="55304" name="Oval 6">
                <a:extLst>
                  <a:ext uri="{FF2B5EF4-FFF2-40B4-BE49-F238E27FC236}">
                    <a16:creationId xmlns:a16="http://schemas.microsoft.com/office/drawing/2014/main" id="{1E68D559-BD4A-A19E-34F2-C2064232F1E6}"/>
                  </a:ext>
                </a:extLst>
              </p:cNvPr>
              <p:cNvSpPr>
                <a:spLocks noChangeArrowheads="1"/>
              </p:cNvSpPr>
              <p:nvPr/>
            </p:nvSpPr>
            <p:spPr bwMode="auto">
              <a:xfrm>
                <a:off x="2566" y="6768"/>
                <a:ext cx="101" cy="102"/>
              </a:xfrm>
              <a:prstGeom prst="ellipse">
                <a:avLst/>
              </a:prstGeom>
              <a:noFill/>
              <a:ln w="9525">
                <a:solidFill>
                  <a:srgbClr val="000000"/>
                </a:solidFill>
                <a:round/>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05" name="Line 7">
                <a:extLst>
                  <a:ext uri="{FF2B5EF4-FFF2-40B4-BE49-F238E27FC236}">
                    <a16:creationId xmlns:a16="http://schemas.microsoft.com/office/drawing/2014/main" id="{BD937154-2A9A-0218-0F99-FDC3C6A5C6D9}"/>
                  </a:ext>
                </a:extLst>
              </p:cNvPr>
              <p:cNvSpPr>
                <a:spLocks noChangeShapeType="1"/>
              </p:cNvSpPr>
              <p:nvPr/>
            </p:nvSpPr>
            <p:spPr bwMode="auto">
              <a:xfrm flipV="1">
                <a:off x="2633" y="6347"/>
                <a:ext cx="280" cy="420"/>
              </a:xfrm>
              <a:prstGeom prst="line">
                <a:avLst/>
              </a:prstGeom>
              <a:noFill/>
              <a:ln w="9525">
                <a:solidFill>
                  <a:srgbClr val="000000"/>
                </a:solidFill>
                <a:round/>
                <a:headEnd/>
                <a:tailEnd type="stealth" w="sm" len="sm"/>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06" name="Line 8">
                <a:extLst>
                  <a:ext uri="{FF2B5EF4-FFF2-40B4-BE49-F238E27FC236}">
                    <a16:creationId xmlns:a16="http://schemas.microsoft.com/office/drawing/2014/main" id="{A082052F-96D9-D64E-6D5D-6EEE751CC388}"/>
                  </a:ext>
                </a:extLst>
              </p:cNvPr>
              <p:cNvSpPr>
                <a:spLocks noChangeShapeType="1"/>
              </p:cNvSpPr>
              <p:nvPr/>
            </p:nvSpPr>
            <p:spPr bwMode="auto">
              <a:xfrm>
                <a:off x="2606" y="6862"/>
                <a:ext cx="0" cy="70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07" name="Line 9">
                <a:extLst>
                  <a:ext uri="{FF2B5EF4-FFF2-40B4-BE49-F238E27FC236}">
                    <a16:creationId xmlns:a16="http://schemas.microsoft.com/office/drawing/2014/main" id="{DC82766D-10A0-3389-7DD8-C93421F9D177}"/>
                  </a:ext>
                </a:extLst>
              </p:cNvPr>
              <p:cNvSpPr>
                <a:spLocks noChangeShapeType="1"/>
              </p:cNvSpPr>
              <p:nvPr/>
            </p:nvSpPr>
            <p:spPr bwMode="auto">
              <a:xfrm>
                <a:off x="2683" y="6812"/>
                <a:ext cx="1105"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grpSp>
            <p:nvGrpSpPr>
              <p:cNvPr id="55308" name="Group 10">
                <a:extLst>
                  <a:ext uri="{FF2B5EF4-FFF2-40B4-BE49-F238E27FC236}">
                    <a16:creationId xmlns:a16="http://schemas.microsoft.com/office/drawing/2014/main" id="{AE5779B7-BA97-0D78-27CE-E4FBB1583F1F}"/>
                  </a:ext>
                </a:extLst>
              </p:cNvPr>
              <p:cNvGrpSpPr>
                <a:grpSpLocks/>
              </p:cNvGrpSpPr>
              <p:nvPr/>
            </p:nvGrpSpPr>
            <p:grpSpPr bwMode="auto">
              <a:xfrm>
                <a:off x="3790" y="6590"/>
                <a:ext cx="873" cy="468"/>
                <a:chOff x="3839" y="10182"/>
                <a:chExt cx="913" cy="468"/>
              </a:xfrm>
            </p:grpSpPr>
            <p:sp>
              <p:nvSpPr>
                <p:cNvPr id="55364" name="Rectangle 11">
                  <a:extLst>
                    <a:ext uri="{FF2B5EF4-FFF2-40B4-BE49-F238E27FC236}">
                      <a16:creationId xmlns:a16="http://schemas.microsoft.com/office/drawing/2014/main" id="{857793D5-BFF5-8A2B-D2C4-9D89F1AC0145}"/>
                    </a:ext>
                  </a:extLst>
                </p:cNvPr>
                <p:cNvSpPr>
                  <a:spLocks noChangeArrowheads="1"/>
                </p:cNvSpPr>
                <p:nvPr/>
              </p:nvSpPr>
              <p:spPr bwMode="auto">
                <a:xfrm>
                  <a:off x="3839" y="10338"/>
                  <a:ext cx="283"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65" name="Rectangle 12">
                  <a:extLst>
                    <a:ext uri="{FF2B5EF4-FFF2-40B4-BE49-F238E27FC236}">
                      <a16:creationId xmlns:a16="http://schemas.microsoft.com/office/drawing/2014/main" id="{542ABB5E-BD0B-943F-C1C2-41F66CBCFFD8}"/>
                    </a:ext>
                  </a:extLst>
                </p:cNvPr>
                <p:cNvSpPr>
                  <a:spLocks noChangeArrowheads="1"/>
                </p:cNvSpPr>
                <p:nvPr/>
              </p:nvSpPr>
              <p:spPr bwMode="auto">
                <a:xfrm>
                  <a:off x="4122" y="10182"/>
                  <a:ext cx="210" cy="468"/>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66" name="Rectangle 13">
                  <a:extLst>
                    <a:ext uri="{FF2B5EF4-FFF2-40B4-BE49-F238E27FC236}">
                      <a16:creationId xmlns:a16="http://schemas.microsoft.com/office/drawing/2014/main" id="{BDEA84F2-8D75-63C3-29A5-2C1A6C492C06}"/>
                    </a:ext>
                  </a:extLst>
                </p:cNvPr>
                <p:cNvSpPr>
                  <a:spLocks noChangeArrowheads="1"/>
                </p:cNvSpPr>
                <p:nvPr/>
              </p:nvSpPr>
              <p:spPr bwMode="auto">
                <a:xfrm>
                  <a:off x="4332" y="10227"/>
                  <a:ext cx="420"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67" name="Rectangle 14">
                  <a:extLst>
                    <a:ext uri="{FF2B5EF4-FFF2-40B4-BE49-F238E27FC236}">
                      <a16:creationId xmlns:a16="http://schemas.microsoft.com/office/drawing/2014/main" id="{08A2C5FF-45EA-74BF-98B7-C371B5357920}"/>
                    </a:ext>
                  </a:extLst>
                </p:cNvPr>
                <p:cNvSpPr>
                  <a:spLocks noChangeArrowheads="1"/>
                </p:cNvSpPr>
                <p:nvPr/>
              </p:nvSpPr>
              <p:spPr bwMode="auto">
                <a:xfrm>
                  <a:off x="4332" y="10467"/>
                  <a:ext cx="420"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grpSp>
          <p:sp>
            <p:nvSpPr>
              <p:cNvPr id="55309" name="Text Box 15">
                <a:extLst>
                  <a:ext uri="{FF2B5EF4-FFF2-40B4-BE49-F238E27FC236}">
                    <a16:creationId xmlns:a16="http://schemas.microsoft.com/office/drawing/2014/main" id="{AED5EF66-DE25-82B4-358A-12AD1D991154}"/>
                  </a:ext>
                </a:extLst>
              </p:cNvPr>
              <p:cNvSpPr txBox="1">
                <a:spLocks noChangeArrowheads="1"/>
              </p:cNvSpPr>
              <p:nvPr/>
            </p:nvSpPr>
            <p:spPr bwMode="auto">
              <a:xfrm>
                <a:off x="5165" y="6419"/>
                <a:ext cx="402" cy="780"/>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vert="eaVert"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zh-CN" altLang="en-US" sz="1800">
                    <a:solidFill>
                      <a:srgbClr val="545472"/>
                    </a:solidFill>
                    <a:latin typeface="Times New Roman" panose="02020603050405020304" pitchFamily="18" charset="0"/>
                  </a:rPr>
                  <a:t>放大器</a:t>
                </a:r>
                <a:endParaRPr kumimoji="1" lang="zh-CN" altLang="en-US" sz="1800" i="1">
                  <a:solidFill>
                    <a:srgbClr val="FFCC00"/>
                  </a:solidFill>
                  <a:latin typeface="隶书" pitchFamily="49" charset="-122"/>
                  <a:ea typeface="隶书" pitchFamily="49" charset="-122"/>
                </a:endParaRPr>
              </a:p>
            </p:txBody>
          </p:sp>
          <p:grpSp>
            <p:nvGrpSpPr>
              <p:cNvPr id="55310" name="Group 16">
                <a:extLst>
                  <a:ext uri="{FF2B5EF4-FFF2-40B4-BE49-F238E27FC236}">
                    <a16:creationId xmlns:a16="http://schemas.microsoft.com/office/drawing/2014/main" id="{486CA334-6C05-BE95-1F40-38D42818D068}"/>
                  </a:ext>
                </a:extLst>
              </p:cNvPr>
              <p:cNvGrpSpPr>
                <a:grpSpLocks/>
              </p:cNvGrpSpPr>
              <p:nvPr/>
            </p:nvGrpSpPr>
            <p:grpSpPr bwMode="auto">
              <a:xfrm>
                <a:off x="5997" y="6515"/>
                <a:ext cx="543" cy="609"/>
                <a:chOff x="6117" y="10182"/>
                <a:chExt cx="567" cy="609"/>
              </a:xfrm>
            </p:grpSpPr>
            <p:sp>
              <p:nvSpPr>
                <p:cNvPr id="55361" name="Oval 17">
                  <a:extLst>
                    <a:ext uri="{FF2B5EF4-FFF2-40B4-BE49-F238E27FC236}">
                      <a16:creationId xmlns:a16="http://schemas.microsoft.com/office/drawing/2014/main" id="{62A3C460-05B0-CE0D-33BC-D22B4B62C965}"/>
                    </a:ext>
                  </a:extLst>
                </p:cNvPr>
                <p:cNvSpPr>
                  <a:spLocks noChangeAspect="1" noChangeArrowheads="1"/>
                </p:cNvSpPr>
                <p:nvPr/>
              </p:nvSpPr>
              <p:spPr bwMode="auto">
                <a:xfrm>
                  <a:off x="6117" y="10182"/>
                  <a:ext cx="567" cy="567"/>
                </a:xfrm>
                <a:prstGeom prst="ellipse">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62" name="Line 18">
                  <a:extLst>
                    <a:ext uri="{FF2B5EF4-FFF2-40B4-BE49-F238E27FC236}">
                      <a16:creationId xmlns:a16="http://schemas.microsoft.com/office/drawing/2014/main" id="{BCD6147E-41AC-19EB-9475-D8210B8FEDF5}"/>
                    </a:ext>
                  </a:extLst>
                </p:cNvPr>
                <p:cNvSpPr>
                  <a:spLocks noChangeShapeType="1"/>
                </p:cNvSpPr>
                <p:nvPr/>
              </p:nvSpPr>
              <p:spPr bwMode="auto">
                <a:xfrm>
                  <a:off x="6252" y="10182"/>
                  <a:ext cx="315" cy="0"/>
                </a:xfrm>
                <a:prstGeom prst="line">
                  <a:avLst/>
                </a:prstGeom>
                <a:noFill/>
                <a:ln w="57150">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63" name="Line 19">
                  <a:extLst>
                    <a:ext uri="{FF2B5EF4-FFF2-40B4-BE49-F238E27FC236}">
                      <a16:creationId xmlns:a16="http://schemas.microsoft.com/office/drawing/2014/main" id="{B383342A-3B26-E132-BEC2-C5231F1670BE}"/>
                    </a:ext>
                  </a:extLst>
                </p:cNvPr>
                <p:cNvSpPr>
                  <a:spLocks noChangeShapeType="1"/>
                </p:cNvSpPr>
                <p:nvPr/>
              </p:nvSpPr>
              <p:spPr bwMode="auto">
                <a:xfrm>
                  <a:off x="6252" y="10791"/>
                  <a:ext cx="315" cy="0"/>
                </a:xfrm>
                <a:prstGeom prst="line">
                  <a:avLst/>
                </a:prstGeom>
                <a:noFill/>
                <a:ln w="57150">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grpSp>
          <p:sp>
            <p:nvSpPr>
              <p:cNvPr id="55311" name="Line 20">
                <a:extLst>
                  <a:ext uri="{FF2B5EF4-FFF2-40B4-BE49-F238E27FC236}">
                    <a16:creationId xmlns:a16="http://schemas.microsoft.com/office/drawing/2014/main" id="{7EB57632-CE22-A15F-6AAF-2B47C9A1AA51}"/>
                  </a:ext>
                </a:extLst>
              </p:cNvPr>
              <p:cNvSpPr>
                <a:spLocks noChangeShapeType="1"/>
              </p:cNvSpPr>
              <p:nvPr/>
            </p:nvSpPr>
            <p:spPr bwMode="auto">
              <a:xfrm>
                <a:off x="5567" y="6575"/>
                <a:ext cx="201"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2" name="Line 21">
                <a:extLst>
                  <a:ext uri="{FF2B5EF4-FFF2-40B4-BE49-F238E27FC236}">
                    <a16:creationId xmlns:a16="http://schemas.microsoft.com/office/drawing/2014/main" id="{865641C9-816B-D912-EF95-39727F0AEACB}"/>
                  </a:ext>
                </a:extLst>
              </p:cNvPr>
              <p:cNvSpPr>
                <a:spLocks noChangeShapeType="1"/>
              </p:cNvSpPr>
              <p:nvPr/>
            </p:nvSpPr>
            <p:spPr bwMode="auto">
              <a:xfrm flipV="1">
                <a:off x="5768" y="6263"/>
                <a:ext cx="0" cy="312"/>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3" name="Line 22">
                <a:extLst>
                  <a:ext uri="{FF2B5EF4-FFF2-40B4-BE49-F238E27FC236}">
                    <a16:creationId xmlns:a16="http://schemas.microsoft.com/office/drawing/2014/main" id="{5B2F3E92-7641-EDC7-96E2-8439C70E5046}"/>
                  </a:ext>
                </a:extLst>
              </p:cNvPr>
              <p:cNvSpPr>
                <a:spLocks noChangeShapeType="1"/>
              </p:cNvSpPr>
              <p:nvPr/>
            </p:nvSpPr>
            <p:spPr bwMode="auto">
              <a:xfrm>
                <a:off x="5768" y="6263"/>
                <a:ext cx="502"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4" name="Line 23">
                <a:extLst>
                  <a:ext uri="{FF2B5EF4-FFF2-40B4-BE49-F238E27FC236}">
                    <a16:creationId xmlns:a16="http://schemas.microsoft.com/office/drawing/2014/main" id="{1572A6A0-BC7C-0BA9-A7D8-F365B90BA06B}"/>
                  </a:ext>
                </a:extLst>
              </p:cNvPr>
              <p:cNvSpPr>
                <a:spLocks noChangeShapeType="1"/>
              </p:cNvSpPr>
              <p:nvPr/>
            </p:nvSpPr>
            <p:spPr bwMode="auto">
              <a:xfrm>
                <a:off x="6267" y="6263"/>
                <a:ext cx="0" cy="255"/>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5" name="Line 24">
                <a:extLst>
                  <a:ext uri="{FF2B5EF4-FFF2-40B4-BE49-F238E27FC236}">
                    <a16:creationId xmlns:a16="http://schemas.microsoft.com/office/drawing/2014/main" id="{C25786F9-50C6-F551-5948-5059E14E4EE8}"/>
                  </a:ext>
                </a:extLst>
              </p:cNvPr>
              <p:cNvSpPr>
                <a:spLocks noChangeShapeType="1"/>
              </p:cNvSpPr>
              <p:nvPr/>
            </p:nvSpPr>
            <p:spPr bwMode="auto">
              <a:xfrm>
                <a:off x="5567" y="7043"/>
                <a:ext cx="201"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6" name="Line 25">
                <a:extLst>
                  <a:ext uri="{FF2B5EF4-FFF2-40B4-BE49-F238E27FC236}">
                    <a16:creationId xmlns:a16="http://schemas.microsoft.com/office/drawing/2014/main" id="{5061C4A1-F38D-5646-B76F-6627B76122A2}"/>
                  </a:ext>
                </a:extLst>
              </p:cNvPr>
              <p:cNvSpPr>
                <a:spLocks noChangeShapeType="1"/>
              </p:cNvSpPr>
              <p:nvPr/>
            </p:nvSpPr>
            <p:spPr bwMode="auto">
              <a:xfrm>
                <a:off x="5768" y="7043"/>
                <a:ext cx="0" cy="312"/>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7" name="Line 26">
                <a:extLst>
                  <a:ext uri="{FF2B5EF4-FFF2-40B4-BE49-F238E27FC236}">
                    <a16:creationId xmlns:a16="http://schemas.microsoft.com/office/drawing/2014/main" id="{44E92B2C-4B6E-F23D-2A90-938E32686C4D}"/>
                  </a:ext>
                </a:extLst>
              </p:cNvPr>
              <p:cNvSpPr>
                <a:spLocks noChangeShapeType="1"/>
              </p:cNvSpPr>
              <p:nvPr/>
            </p:nvSpPr>
            <p:spPr bwMode="auto">
              <a:xfrm>
                <a:off x="5768" y="7355"/>
                <a:ext cx="502"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18" name="Line 27">
                <a:extLst>
                  <a:ext uri="{FF2B5EF4-FFF2-40B4-BE49-F238E27FC236}">
                    <a16:creationId xmlns:a16="http://schemas.microsoft.com/office/drawing/2014/main" id="{097DC8AF-00B4-D63B-E4B2-5CB1134B5744}"/>
                  </a:ext>
                </a:extLst>
              </p:cNvPr>
              <p:cNvSpPr>
                <a:spLocks noChangeShapeType="1"/>
              </p:cNvSpPr>
              <p:nvPr/>
            </p:nvSpPr>
            <p:spPr bwMode="auto">
              <a:xfrm flipV="1">
                <a:off x="6267" y="7097"/>
                <a:ext cx="0" cy="255"/>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grpSp>
            <p:nvGrpSpPr>
              <p:cNvPr id="55319" name="Group 28">
                <a:extLst>
                  <a:ext uri="{FF2B5EF4-FFF2-40B4-BE49-F238E27FC236}">
                    <a16:creationId xmlns:a16="http://schemas.microsoft.com/office/drawing/2014/main" id="{44E2079B-5F81-6DA0-98D8-99A0E10D9FD1}"/>
                  </a:ext>
                </a:extLst>
              </p:cNvPr>
              <p:cNvGrpSpPr>
                <a:grpSpLocks/>
              </p:cNvGrpSpPr>
              <p:nvPr/>
            </p:nvGrpSpPr>
            <p:grpSpPr bwMode="auto">
              <a:xfrm>
                <a:off x="8582" y="6590"/>
                <a:ext cx="873" cy="468"/>
                <a:chOff x="3839" y="10182"/>
                <a:chExt cx="913" cy="468"/>
              </a:xfrm>
            </p:grpSpPr>
            <p:sp>
              <p:nvSpPr>
                <p:cNvPr id="55357" name="Rectangle 29">
                  <a:extLst>
                    <a:ext uri="{FF2B5EF4-FFF2-40B4-BE49-F238E27FC236}">
                      <a16:creationId xmlns:a16="http://schemas.microsoft.com/office/drawing/2014/main" id="{407F7030-CB34-084B-5955-724680E06F3B}"/>
                    </a:ext>
                  </a:extLst>
                </p:cNvPr>
                <p:cNvSpPr>
                  <a:spLocks noChangeArrowheads="1"/>
                </p:cNvSpPr>
                <p:nvPr/>
              </p:nvSpPr>
              <p:spPr bwMode="auto">
                <a:xfrm>
                  <a:off x="3839" y="10338"/>
                  <a:ext cx="283"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58" name="Rectangle 30">
                  <a:extLst>
                    <a:ext uri="{FF2B5EF4-FFF2-40B4-BE49-F238E27FC236}">
                      <a16:creationId xmlns:a16="http://schemas.microsoft.com/office/drawing/2014/main" id="{E2707115-9110-A772-8235-98511018BB52}"/>
                    </a:ext>
                  </a:extLst>
                </p:cNvPr>
                <p:cNvSpPr>
                  <a:spLocks noChangeArrowheads="1"/>
                </p:cNvSpPr>
                <p:nvPr/>
              </p:nvSpPr>
              <p:spPr bwMode="auto">
                <a:xfrm>
                  <a:off x="4122" y="10182"/>
                  <a:ext cx="210" cy="468"/>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59" name="Rectangle 31">
                  <a:extLst>
                    <a:ext uri="{FF2B5EF4-FFF2-40B4-BE49-F238E27FC236}">
                      <a16:creationId xmlns:a16="http://schemas.microsoft.com/office/drawing/2014/main" id="{EF679138-D0BA-5543-58F0-23DB3FA0FF9A}"/>
                    </a:ext>
                  </a:extLst>
                </p:cNvPr>
                <p:cNvSpPr>
                  <a:spLocks noChangeArrowheads="1"/>
                </p:cNvSpPr>
                <p:nvPr/>
              </p:nvSpPr>
              <p:spPr bwMode="auto">
                <a:xfrm>
                  <a:off x="4332" y="10227"/>
                  <a:ext cx="420"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60" name="Rectangle 32">
                  <a:extLst>
                    <a:ext uri="{FF2B5EF4-FFF2-40B4-BE49-F238E27FC236}">
                      <a16:creationId xmlns:a16="http://schemas.microsoft.com/office/drawing/2014/main" id="{539F3973-1D6C-26E4-D4AF-8E3E4F270079}"/>
                    </a:ext>
                  </a:extLst>
                </p:cNvPr>
                <p:cNvSpPr>
                  <a:spLocks noChangeArrowheads="1"/>
                </p:cNvSpPr>
                <p:nvPr/>
              </p:nvSpPr>
              <p:spPr bwMode="auto">
                <a:xfrm>
                  <a:off x="4332" y="10467"/>
                  <a:ext cx="420" cy="156"/>
                </a:xfrm>
                <a:prstGeom prst="rect">
                  <a:avLst/>
                </a:pr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grpSp>
          <p:sp>
            <p:nvSpPr>
              <p:cNvPr id="55320" name="AutoShape 33">
                <a:extLst>
                  <a:ext uri="{FF2B5EF4-FFF2-40B4-BE49-F238E27FC236}">
                    <a16:creationId xmlns:a16="http://schemas.microsoft.com/office/drawing/2014/main" id="{AF2FCC0F-1394-57D1-CC82-1AB52CCEBAFB}"/>
                  </a:ext>
                </a:extLst>
              </p:cNvPr>
              <p:cNvSpPr>
                <a:spLocks noChangeArrowheads="1"/>
              </p:cNvSpPr>
              <p:nvPr/>
            </p:nvSpPr>
            <p:spPr bwMode="auto">
              <a:xfrm>
                <a:off x="6758" y="6188"/>
                <a:ext cx="1205" cy="126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17420 h 21600"/>
                </a:gdLst>
                <a:ahLst/>
                <a:cxnLst>
                  <a:cxn ang="T8">
                    <a:pos x="T0" y="T1"/>
                  </a:cxn>
                  <a:cxn ang="T9">
                    <a:pos x="T2" y="T3"/>
                  </a:cxn>
                  <a:cxn ang="T10">
                    <a:pos x="T4" y="T5"/>
                  </a:cxn>
                  <a:cxn ang="T11">
                    <a:pos x="T6" y="T7"/>
                  </a:cxn>
                </a:cxnLst>
                <a:rect l="T12" t="T13" r="T14" b="T15"/>
                <a:pathLst>
                  <a:path w="21600" h="21600">
                    <a:moveTo>
                      <a:pt x="4968" y="17708"/>
                    </a:moveTo>
                    <a:cubicBezTo>
                      <a:pt x="2933" y="15990"/>
                      <a:pt x="1759" y="13463"/>
                      <a:pt x="1759" y="10800"/>
                    </a:cubicBezTo>
                    <a:cubicBezTo>
                      <a:pt x="1759" y="5806"/>
                      <a:pt x="5806" y="1759"/>
                      <a:pt x="10800" y="1759"/>
                    </a:cubicBezTo>
                    <a:cubicBezTo>
                      <a:pt x="15793" y="1759"/>
                      <a:pt x="19841" y="5806"/>
                      <a:pt x="19841" y="10800"/>
                    </a:cubicBezTo>
                    <a:cubicBezTo>
                      <a:pt x="19841" y="13463"/>
                      <a:pt x="18666" y="15990"/>
                      <a:pt x="16631" y="17708"/>
                    </a:cubicBezTo>
                    <a:lnTo>
                      <a:pt x="17766" y="19052"/>
                    </a:lnTo>
                    <a:cubicBezTo>
                      <a:pt x="20197" y="17000"/>
                      <a:pt x="21600" y="13981"/>
                      <a:pt x="21600" y="10800"/>
                    </a:cubicBezTo>
                    <a:cubicBezTo>
                      <a:pt x="21600" y="4835"/>
                      <a:pt x="16764" y="0"/>
                      <a:pt x="10800" y="0"/>
                    </a:cubicBezTo>
                    <a:cubicBezTo>
                      <a:pt x="4835" y="0"/>
                      <a:pt x="0" y="4835"/>
                      <a:pt x="0" y="10800"/>
                    </a:cubicBezTo>
                    <a:cubicBezTo>
                      <a:pt x="-1" y="13981"/>
                      <a:pt x="1402" y="17000"/>
                      <a:pt x="3833" y="19052"/>
                    </a:cubicBezTo>
                    <a:lnTo>
                      <a:pt x="4968" y="17708"/>
                    </a:lnTo>
                    <a:close/>
                  </a:path>
                </a:pathLst>
              </a:custGeom>
              <a:noFill/>
              <a:ln w="9525">
                <a:solidFill>
                  <a:srgbClr val="000000"/>
                </a:solidFill>
                <a:miter lim="800000"/>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p>
                <a:endParaRPr lang="zh-CN" altLang="en-US"/>
              </a:p>
            </p:txBody>
          </p:sp>
          <p:sp>
            <p:nvSpPr>
              <p:cNvPr id="55321" name="Oval 34">
                <a:extLst>
                  <a:ext uri="{FF2B5EF4-FFF2-40B4-BE49-F238E27FC236}">
                    <a16:creationId xmlns:a16="http://schemas.microsoft.com/office/drawing/2014/main" id="{F0CA3127-77E0-D4F2-56BE-537FAA6106DB}"/>
                  </a:ext>
                </a:extLst>
              </p:cNvPr>
              <p:cNvSpPr>
                <a:spLocks noChangeArrowheads="1"/>
              </p:cNvSpPr>
              <p:nvPr/>
            </p:nvSpPr>
            <p:spPr bwMode="auto">
              <a:xfrm>
                <a:off x="7299" y="6768"/>
                <a:ext cx="93" cy="102"/>
              </a:xfrm>
              <a:prstGeom prst="ellipse">
                <a:avLst/>
              </a:prstGeom>
              <a:noFill/>
              <a:ln w="9525">
                <a:solidFill>
                  <a:srgbClr val="000000"/>
                </a:solidFill>
                <a:round/>
                <a:headEnd/>
                <a:tailEnd type="none" w="sm" len="lg"/>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55322" name="Line 35">
                <a:extLst>
                  <a:ext uri="{FF2B5EF4-FFF2-40B4-BE49-F238E27FC236}">
                    <a16:creationId xmlns:a16="http://schemas.microsoft.com/office/drawing/2014/main" id="{DBCDEF89-EF37-F10A-1CB5-78E01EA93AAA}"/>
                  </a:ext>
                </a:extLst>
              </p:cNvPr>
              <p:cNvSpPr>
                <a:spLocks noChangeShapeType="1"/>
              </p:cNvSpPr>
              <p:nvPr/>
            </p:nvSpPr>
            <p:spPr bwMode="auto">
              <a:xfrm flipV="1">
                <a:off x="7360" y="6347"/>
                <a:ext cx="258" cy="420"/>
              </a:xfrm>
              <a:prstGeom prst="line">
                <a:avLst/>
              </a:prstGeom>
              <a:noFill/>
              <a:ln w="9525">
                <a:solidFill>
                  <a:srgbClr val="000000"/>
                </a:solidFill>
                <a:round/>
                <a:headEnd/>
                <a:tailEnd type="stealth" w="sm" len="sm"/>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3" name="Line 36">
                <a:extLst>
                  <a:ext uri="{FF2B5EF4-FFF2-40B4-BE49-F238E27FC236}">
                    <a16:creationId xmlns:a16="http://schemas.microsoft.com/office/drawing/2014/main" id="{530C86F2-AD1C-AA07-8279-0743D41794A7}"/>
                  </a:ext>
                </a:extLst>
              </p:cNvPr>
              <p:cNvSpPr>
                <a:spLocks noChangeShapeType="1"/>
              </p:cNvSpPr>
              <p:nvPr/>
            </p:nvSpPr>
            <p:spPr bwMode="auto">
              <a:xfrm>
                <a:off x="7335" y="6862"/>
                <a:ext cx="0" cy="70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4" name="Line 37">
                <a:extLst>
                  <a:ext uri="{FF2B5EF4-FFF2-40B4-BE49-F238E27FC236}">
                    <a16:creationId xmlns:a16="http://schemas.microsoft.com/office/drawing/2014/main" id="{17EFD057-E2ED-EEE4-3E71-1FCE9B4F922D}"/>
                  </a:ext>
                </a:extLst>
              </p:cNvPr>
              <p:cNvSpPr>
                <a:spLocks noChangeShapeType="1"/>
              </p:cNvSpPr>
              <p:nvPr/>
            </p:nvSpPr>
            <p:spPr bwMode="auto">
              <a:xfrm>
                <a:off x="6284" y="6797"/>
                <a:ext cx="1030"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5" name="Line 38">
                <a:extLst>
                  <a:ext uri="{FF2B5EF4-FFF2-40B4-BE49-F238E27FC236}">
                    <a16:creationId xmlns:a16="http://schemas.microsoft.com/office/drawing/2014/main" id="{DAE8BA03-CF6A-1626-8EE1-67F2ADBB5A41}"/>
                  </a:ext>
                </a:extLst>
              </p:cNvPr>
              <p:cNvSpPr>
                <a:spLocks noChangeShapeType="1"/>
              </p:cNvSpPr>
              <p:nvPr/>
            </p:nvSpPr>
            <p:spPr bwMode="auto">
              <a:xfrm>
                <a:off x="7375" y="6812"/>
                <a:ext cx="1205"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6" name="Line 39">
                <a:extLst>
                  <a:ext uri="{FF2B5EF4-FFF2-40B4-BE49-F238E27FC236}">
                    <a16:creationId xmlns:a16="http://schemas.microsoft.com/office/drawing/2014/main" id="{75A822C5-92A1-33D6-D4B7-4620CEC3CD08}"/>
                  </a:ext>
                </a:extLst>
              </p:cNvPr>
              <p:cNvSpPr>
                <a:spLocks noChangeShapeType="1"/>
              </p:cNvSpPr>
              <p:nvPr/>
            </p:nvSpPr>
            <p:spPr bwMode="auto">
              <a:xfrm>
                <a:off x="7331" y="7556"/>
                <a:ext cx="804"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7" name="Line 40">
                <a:extLst>
                  <a:ext uri="{FF2B5EF4-FFF2-40B4-BE49-F238E27FC236}">
                    <a16:creationId xmlns:a16="http://schemas.microsoft.com/office/drawing/2014/main" id="{5C8C5A3C-6197-BB6A-FA85-B63411D59178}"/>
                  </a:ext>
                </a:extLst>
              </p:cNvPr>
              <p:cNvSpPr>
                <a:spLocks noChangeShapeType="1"/>
              </p:cNvSpPr>
              <p:nvPr/>
            </p:nvSpPr>
            <p:spPr bwMode="auto">
              <a:xfrm flipV="1">
                <a:off x="8121" y="5840"/>
                <a:ext cx="0" cy="1716"/>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8" name="Line 41">
                <a:extLst>
                  <a:ext uri="{FF2B5EF4-FFF2-40B4-BE49-F238E27FC236}">
                    <a16:creationId xmlns:a16="http://schemas.microsoft.com/office/drawing/2014/main" id="{025CAB25-99CA-2D06-3FF7-DA1E9EA45FF0}"/>
                  </a:ext>
                </a:extLst>
              </p:cNvPr>
              <p:cNvSpPr>
                <a:spLocks noChangeShapeType="1"/>
              </p:cNvSpPr>
              <p:nvPr/>
            </p:nvSpPr>
            <p:spPr bwMode="auto">
              <a:xfrm flipH="1">
                <a:off x="4964" y="5840"/>
                <a:ext cx="3145"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29" name="Line 42">
                <a:extLst>
                  <a:ext uri="{FF2B5EF4-FFF2-40B4-BE49-F238E27FC236}">
                    <a16:creationId xmlns:a16="http://schemas.microsoft.com/office/drawing/2014/main" id="{B4589682-E3FA-B099-2250-E1D4E3482737}"/>
                  </a:ext>
                </a:extLst>
              </p:cNvPr>
              <p:cNvSpPr>
                <a:spLocks noChangeShapeType="1"/>
              </p:cNvSpPr>
              <p:nvPr/>
            </p:nvSpPr>
            <p:spPr bwMode="auto">
              <a:xfrm>
                <a:off x="4964" y="5840"/>
                <a:ext cx="0" cy="737"/>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0" name="Line 43">
                <a:extLst>
                  <a:ext uri="{FF2B5EF4-FFF2-40B4-BE49-F238E27FC236}">
                    <a16:creationId xmlns:a16="http://schemas.microsoft.com/office/drawing/2014/main" id="{224136F3-7D13-793B-A3D2-98498276F2F4}"/>
                  </a:ext>
                </a:extLst>
              </p:cNvPr>
              <p:cNvSpPr>
                <a:spLocks noChangeShapeType="1"/>
              </p:cNvSpPr>
              <p:nvPr/>
            </p:nvSpPr>
            <p:spPr bwMode="auto">
              <a:xfrm>
                <a:off x="4964" y="6575"/>
                <a:ext cx="201"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1" name="Line 44">
                <a:extLst>
                  <a:ext uri="{FF2B5EF4-FFF2-40B4-BE49-F238E27FC236}">
                    <a16:creationId xmlns:a16="http://schemas.microsoft.com/office/drawing/2014/main" id="{27E1C46A-166B-A5B7-C718-C781FF5F9A17}"/>
                  </a:ext>
                </a:extLst>
              </p:cNvPr>
              <p:cNvSpPr>
                <a:spLocks noChangeShapeType="1"/>
              </p:cNvSpPr>
              <p:nvPr/>
            </p:nvSpPr>
            <p:spPr bwMode="auto">
              <a:xfrm>
                <a:off x="2597" y="7571"/>
                <a:ext cx="2385"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2" name="Line 45">
                <a:extLst>
                  <a:ext uri="{FF2B5EF4-FFF2-40B4-BE49-F238E27FC236}">
                    <a16:creationId xmlns:a16="http://schemas.microsoft.com/office/drawing/2014/main" id="{BD0742B0-C78E-2840-FE15-0AD113018DC1}"/>
                  </a:ext>
                </a:extLst>
              </p:cNvPr>
              <p:cNvSpPr>
                <a:spLocks noChangeShapeType="1"/>
              </p:cNvSpPr>
              <p:nvPr/>
            </p:nvSpPr>
            <p:spPr bwMode="auto">
              <a:xfrm>
                <a:off x="4964" y="7043"/>
                <a:ext cx="201"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3" name="Line 46">
                <a:extLst>
                  <a:ext uri="{FF2B5EF4-FFF2-40B4-BE49-F238E27FC236}">
                    <a16:creationId xmlns:a16="http://schemas.microsoft.com/office/drawing/2014/main" id="{1F80B3F5-EB48-72DE-4250-76616891EFCB}"/>
                  </a:ext>
                </a:extLst>
              </p:cNvPr>
              <p:cNvSpPr>
                <a:spLocks noChangeShapeType="1"/>
              </p:cNvSpPr>
              <p:nvPr/>
            </p:nvSpPr>
            <p:spPr bwMode="auto">
              <a:xfrm flipV="1">
                <a:off x="4964" y="7043"/>
                <a:ext cx="0" cy="527"/>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4" name="Line 47">
                <a:extLst>
                  <a:ext uri="{FF2B5EF4-FFF2-40B4-BE49-F238E27FC236}">
                    <a16:creationId xmlns:a16="http://schemas.microsoft.com/office/drawing/2014/main" id="{11E64130-D5C8-B95E-E6AC-178603E62E92}"/>
                  </a:ext>
                </a:extLst>
              </p:cNvPr>
              <p:cNvSpPr>
                <a:spLocks noChangeShapeType="1"/>
              </p:cNvSpPr>
              <p:nvPr/>
            </p:nvSpPr>
            <p:spPr bwMode="auto">
              <a:xfrm>
                <a:off x="3013" y="7979"/>
                <a:ext cx="4720"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5" name="Line 48">
                <a:extLst>
                  <a:ext uri="{FF2B5EF4-FFF2-40B4-BE49-F238E27FC236}">
                    <a16:creationId xmlns:a16="http://schemas.microsoft.com/office/drawing/2014/main" id="{B42C91C5-9B78-038D-4864-BC170990F18C}"/>
                  </a:ext>
                </a:extLst>
              </p:cNvPr>
              <p:cNvSpPr>
                <a:spLocks noChangeShapeType="1"/>
              </p:cNvSpPr>
              <p:nvPr/>
            </p:nvSpPr>
            <p:spPr bwMode="auto">
              <a:xfrm flipV="1">
                <a:off x="7719" y="7265"/>
                <a:ext cx="0" cy="709"/>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6" name="Line 49">
                <a:extLst>
                  <a:ext uri="{FF2B5EF4-FFF2-40B4-BE49-F238E27FC236}">
                    <a16:creationId xmlns:a16="http://schemas.microsoft.com/office/drawing/2014/main" id="{5A553438-E2B7-BDB8-7B66-06114C9C36D1}"/>
                  </a:ext>
                </a:extLst>
              </p:cNvPr>
              <p:cNvSpPr>
                <a:spLocks noChangeShapeType="1"/>
              </p:cNvSpPr>
              <p:nvPr/>
            </p:nvSpPr>
            <p:spPr bwMode="auto">
              <a:xfrm>
                <a:off x="2253" y="7258"/>
                <a:ext cx="0" cy="1202"/>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7" name="Line 50">
                <a:extLst>
                  <a:ext uri="{FF2B5EF4-FFF2-40B4-BE49-F238E27FC236}">
                    <a16:creationId xmlns:a16="http://schemas.microsoft.com/office/drawing/2014/main" id="{FA08671C-61E8-A559-8D32-482ABD8573C7}"/>
                  </a:ext>
                </a:extLst>
              </p:cNvPr>
              <p:cNvSpPr>
                <a:spLocks noChangeShapeType="1"/>
              </p:cNvSpPr>
              <p:nvPr/>
            </p:nvSpPr>
            <p:spPr bwMode="auto">
              <a:xfrm>
                <a:off x="2253" y="8447"/>
                <a:ext cx="4720"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8" name="Line 51">
                <a:extLst>
                  <a:ext uri="{FF2B5EF4-FFF2-40B4-BE49-F238E27FC236}">
                    <a16:creationId xmlns:a16="http://schemas.microsoft.com/office/drawing/2014/main" id="{D0E9A992-0CE5-D524-D0FA-2F272588095F}"/>
                  </a:ext>
                </a:extLst>
              </p:cNvPr>
              <p:cNvSpPr>
                <a:spLocks noChangeShapeType="1"/>
              </p:cNvSpPr>
              <p:nvPr/>
            </p:nvSpPr>
            <p:spPr bwMode="auto">
              <a:xfrm flipV="1">
                <a:off x="6973" y="7295"/>
                <a:ext cx="0" cy="1162"/>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39" name="Line 52">
                <a:extLst>
                  <a:ext uri="{FF2B5EF4-FFF2-40B4-BE49-F238E27FC236}">
                    <a16:creationId xmlns:a16="http://schemas.microsoft.com/office/drawing/2014/main" id="{05F7E669-E9D3-6C7A-3E7E-D3935AEE4A03}"/>
                  </a:ext>
                </a:extLst>
              </p:cNvPr>
              <p:cNvSpPr>
                <a:spLocks noChangeShapeType="1"/>
              </p:cNvSpPr>
              <p:nvPr/>
            </p:nvSpPr>
            <p:spPr bwMode="auto">
              <a:xfrm>
                <a:off x="6973" y="8447"/>
                <a:ext cx="904"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0" name="Line 53">
                <a:extLst>
                  <a:ext uri="{FF2B5EF4-FFF2-40B4-BE49-F238E27FC236}">
                    <a16:creationId xmlns:a16="http://schemas.microsoft.com/office/drawing/2014/main" id="{D35CF971-5CEA-F0B8-5D3E-2C431FA31D99}"/>
                  </a:ext>
                </a:extLst>
              </p:cNvPr>
              <p:cNvSpPr>
                <a:spLocks noChangeShapeType="1"/>
              </p:cNvSpPr>
              <p:nvPr/>
            </p:nvSpPr>
            <p:spPr bwMode="auto">
              <a:xfrm flipV="1">
                <a:off x="7877" y="7511"/>
                <a:ext cx="0" cy="936"/>
              </a:xfrm>
              <a:prstGeom prst="line">
                <a:avLst/>
              </a:prstGeom>
              <a:noFill/>
              <a:ln w="9525">
                <a:solidFill>
                  <a:srgbClr val="000000"/>
                </a:solidFill>
                <a:round/>
                <a:headEnd/>
                <a:tailEnd type="stealth" w="sm" len="sm"/>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1" name="Line 54">
                <a:extLst>
                  <a:ext uri="{FF2B5EF4-FFF2-40B4-BE49-F238E27FC236}">
                    <a16:creationId xmlns:a16="http://schemas.microsoft.com/office/drawing/2014/main" id="{3C68BC3D-8762-F1E6-734D-31C55754BC8C}"/>
                  </a:ext>
                </a:extLst>
              </p:cNvPr>
              <p:cNvSpPr>
                <a:spLocks noChangeShapeType="1"/>
              </p:cNvSpPr>
              <p:nvPr/>
            </p:nvSpPr>
            <p:spPr bwMode="auto">
              <a:xfrm flipV="1">
                <a:off x="3859" y="7541"/>
                <a:ext cx="0" cy="907"/>
              </a:xfrm>
              <a:prstGeom prst="line">
                <a:avLst/>
              </a:prstGeom>
              <a:noFill/>
              <a:ln w="9525">
                <a:solidFill>
                  <a:srgbClr val="000000"/>
                </a:solidFill>
                <a:round/>
                <a:headEnd/>
                <a:tailEnd type="stealth" w="sm" len="sm"/>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2" name="Text Box 55">
                <a:extLst>
                  <a:ext uri="{FF2B5EF4-FFF2-40B4-BE49-F238E27FC236}">
                    <a16:creationId xmlns:a16="http://schemas.microsoft.com/office/drawing/2014/main" id="{8FB3740B-B64C-726C-11D3-1AC5ED3E0FD4}"/>
                  </a:ext>
                </a:extLst>
              </p:cNvPr>
              <p:cNvSpPr txBox="1">
                <a:spLocks noChangeArrowheads="1"/>
              </p:cNvSpPr>
              <p:nvPr/>
            </p:nvSpPr>
            <p:spPr bwMode="auto">
              <a:xfrm>
                <a:off x="7977" y="7826"/>
                <a:ext cx="502"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en-US" altLang="zh-CN" sz="1800" i="1">
                    <a:solidFill>
                      <a:srgbClr val="545472"/>
                    </a:solidFill>
                    <a:latin typeface="Times New Roman" panose="02020603050405020304" pitchFamily="18" charset="0"/>
                  </a:rPr>
                  <a:t>v</a:t>
                </a:r>
                <a:r>
                  <a:rPr kumimoji="1" lang="en-US" altLang="zh-CN" sz="1800" baseline="-25000">
                    <a:solidFill>
                      <a:srgbClr val="545472"/>
                    </a:solidFill>
                    <a:latin typeface="Times New Roman" panose="02020603050405020304" pitchFamily="18" charset="0"/>
                  </a:rPr>
                  <a:t>2</a:t>
                </a:r>
                <a:endParaRPr kumimoji="1" lang="en-US" altLang="zh-CN" sz="1800" i="1">
                  <a:solidFill>
                    <a:srgbClr val="FFCC00"/>
                  </a:solidFill>
                  <a:latin typeface="隶书" pitchFamily="49" charset="-122"/>
                  <a:ea typeface="隶书" pitchFamily="49" charset="-122"/>
                </a:endParaRPr>
              </a:p>
            </p:txBody>
          </p:sp>
          <p:sp>
            <p:nvSpPr>
              <p:cNvPr id="55343" name="Text Box 56">
                <a:extLst>
                  <a:ext uri="{FF2B5EF4-FFF2-40B4-BE49-F238E27FC236}">
                    <a16:creationId xmlns:a16="http://schemas.microsoft.com/office/drawing/2014/main" id="{8BE008AA-39B6-B9EF-444A-0F5DC3B7A59E}"/>
                  </a:ext>
                </a:extLst>
              </p:cNvPr>
              <p:cNvSpPr txBox="1">
                <a:spLocks noChangeArrowheads="1"/>
              </p:cNvSpPr>
              <p:nvPr/>
            </p:nvSpPr>
            <p:spPr bwMode="auto">
              <a:xfrm>
                <a:off x="3859" y="7979"/>
                <a:ext cx="503"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en-US" altLang="zh-CN" sz="1800" i="1">
                    <a:solidFill>
                      <a:srgbClr val="545472"/>
                    </a:solidFill>
                    <a:latin typeface="Times New Roman" panose="02020603050405020304" pitchFamily="18" charset="0"/>
                  </a:rPr>
                  <a:t>v</a:t>
                </a:r>
                <a:r>
                  <a:rPr kumimoji="1" lang="en-US" altLang="zh-CN" sz="1800" baseline="-25000">
                    <a:solidFill>
                      <a:srgbClr val="545472"/>
                    </a:solidFill>
                    <a:latin typeface="Times New Roman" panose="02020603050405020304" pitchFamily="18" charset="0"/>
                  </a:rPr>
                  <a:t>1</a:t>
                </a:r>
                <a:endParaRPr kumimoji="1" lang="en-US" altLang="zh-CN" sz="1800" i="1">
                  <a:solidFill>
                    <a:srgbClr val="FFCC00"/>
                  </a:solidFill>
                  <a:latin typeface="隶书" pitchFamily="49" charset="-122"/>
                  <a:ea typeface="隶书" pitchFamily="49" charset="-122"/>
                </a:endParaRPr>
              </a:p>
            </p:txBody>
          </p:sp>
          <p:sp>
            <p:nvSpPr>
              <p:cNvPr id="55344" name="Text Box 57">
                <a:extLst>
                  <a:ext uri="{FF2B5EF4-FFF2-40B4-BE49-F238E27FC236}">
                    <a16:creationId xmlns:a16="http://schemas.microsoft.com/office/drawing/2014/main" id="{D8C1D290-D03E-047C-25FC-BCFC648B2786}"/>
                  </a:ext>
                </a:extLst>
              </p:cNvPr>
              <p:cNvSpPr txBox="1">
                <a:spLocks noChangeArrowheads="1"/>
              </p:cNvSpPr>
              <p:nvPr/>
            </p:nvSpPr>
            <p:spPr bwMode="auto">
              <a:xfrm>
                <a:off x="3368" y="6432"/>
                <a:ext cx="502"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en-US" altLang="zh-CN" sz="1800" i="1">
                    <a:solidFill>
                      <a:srgbClr val="545472"/>
                    </a:solidFill>
                    <a:latin typeface="宋体" panose="02010600030101010101" pitchFamily="2" charset="-122"/>
                  </a:rPr>
                  <a:t>θ</a:t>
                </a:r>
                <a:r>
                  <a:rPr kumimoji="1" lang="en-US" altLang="zh-CN" sz="1800" baseline="-25000">
                    <a:solidFill>
                      <a:srgbClr val="545472"/>
                    </a:solidFill>
                    <a:latin typeface="Times New Roman" panose="02020603050405020304" pitchFamily="18" charset="0"/>
                  </a:rPr>
                  <a:t>1</a:t>
                </a:r>
                <a:endParaRPr kumimoji="1" lang="en-US" altLang="zh-CN" sz="1800" i="1">
                  <a:solidFill>
                    <a:srgbClr val="FFCC00"/>
                  </a:solidFill>
                  <a:latin typeface="隶书" pitchFamily="49" charset="-122"/>
                  <a:ea typeface="隶书" pitchFamily="49" charset="-122"/>
                </a:endParaRPr>
              </a:p>
            </p:txBody>
          </p:sp>
          <p:sp>
            <p:nvSpPr>
              <p:cNvPr id="55345" name="Text Box 58">
                <a:extLst>
                  <a:ext uri="{FF2B5EF4-FFF2-40B4-BE49-F238E27FC236}">
                    <a16:creationId xmlns:a16="http://schemas.microsoft.com/office/drawing/2014/main" id="{13EF8D86-5C78-928F-0478-C8BD5C9BD7EE}"/>
                  </a:ext>
                </a:extLst>
              </p:cNvPr>
              <p:cNvSpPr txBox="1">
                <a:spLocks noChangeArrowheads="1"/>
              </p:cNvSpPr>
              <p:nvPr/>
            </p:nvSpPr>
            <p:spPr bwMode="auto">
              <a:xfrm>
                <a:off x="8100" y="6402"/>
                <a:ext cx="502"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0" rIns="0" bIns="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en-US" altLang="zh-CN" sz="1800" i="1">
                    <a:solidFill>
                      <a:srgbClr val="545472"/>
                    </a:solidFill>
                    <a:latin typeface="宋体" panose="02010600030101010101" pitchFamily="2" charset="-122"/>
                  </a:rPr>
                  <a:t>θ</a:t>
                </a:r>
                <a:r>
                  <a:rPr kumimoji="1" lang="en-US" altLang="zh-CN" sz="1800" baseline="-25000">
                    <a:solidFill>
                      <a:srgbClr val="545472"/>
                    </a:solidFill>
                    <a:latin typeface="Times New Roman" panose="02020603050405020304" pitchFamily="18" charset="0"/>
                  </a:rPr>
                  <a:t>2</a:t>
                </a:r>
                <a:endParaRPr kumimoji="1" lang="en-US" altLang="zh-CN" sz="1800" i="1">
                  <a:solidFill>
                    <a:srgbClr val="FFCC00"/>
                  </a:solidFill>
                  <a:latin typeface="隶书" pitchFamily="49" charset="-122"/>
                  <a:ea typeface="隶书" pitchFamily="49" charset="-122"/>
                </a:endParaRPr>
              </a:p>
            </p:txBody>
          </p:sp>
          <p:sp>
            <p:nvSpPr>
              <p:cNvPr id="55346" name="Line 59">
                <a:extLst>
                  <a:ext uri="{FF2B5EF4-FFF2-40B4-BE49-F238E27FC236}">
                    <a16:creationId xmlns:a16="http://schemas.microsoft.com/office/drawing/2014/main" id="{D8D67438-FE80-D478-CB5A-504373756515}"/>
                  </a:ext>
                </a:extLst>
              </p:cNvPr>
              <p:cNvSpPr>
                <a:spLocks noChangeShapeType="1"/>
              </p:cNvSpPr>
              <p:nvPr/>
            </p:nvSpPr>
            <p:spPr bwMode="auto">
              <a:xfrm>
                <a:off x="4964" y="8150"/>
                <a:ext cx="201" cy="0"/>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7" name="Line 60">
                <a:extLst>
                  <a:ext uri="{FF2B5EF4-FFF2-40B4-BE49-F238E27FC236}">
                    <a16:creationId xmlns:a16="http://schemas.microsoft.com/office/drawing/2014/main" id="{B1B7A5D0-A13A-97A1-C2CC-FD646BDB2F19}"/>
                  </a:ext>
                </a:extLst>
              </p:cNvPr>
              <p:cNvSpPr>
                <a:spLocks noChangeShapeType="1"/>
              </p:cNvSpPr>
              <p:nvPr/>
            </p:nvSpPr>
            <p:spPr bwMode="auto">
              <a:xfrm>
                <a:off x="5022" y="8276"/>
                <a:ext cx="108" cy="0"/>
              </a:xfrm>
              <a:prstGeom prst="line">
                <a:avLst/>
              </a:prstGeom>
              <a:noFill/>
              <a:ln w="19050">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8" name="Line 61">
                <a:extLst>
                  <a:ext uri="{FF2B5EF4-FFF2-40B4-BE49-F238E27FC236}">
                    <a16:creationId xmlns:a16="http://schemas.microsoft.com/office/drawing/2014/main" id="{CFE2CCCD-8D20-D011-F804-308F30175155}"/>
                  </a:ext>
                </a:extLst>
              </p:cNvPr>
              <p:cNvSpPr>
                <a:spLocks noChangeShapeType="1"/>
              </p:cNvSpPr>
              <p:nvPr/>
            </p:nvSpPr>
            <p:spPr bwMode="auto">
              <a:xfrm>
                <a:off x="5065" y="7979"/>
                <a:ext cx="0" cy="181"/>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49" name="Line 62">
                <a:extLst>
                  <a:ext uri="{FF2B5EF4-FFF2-40B4-BE49-F238E27FC236}">
                    <a16:creationId xmlns:a16="http://schemas.microsoft.com/office/drawing/2014/main" id="{6CF169C2-BB47-9284-739C-8BD376C1C191}"/>
                  </a:ext>
                </a:extLst>
              </p:cNvPr>
              <p:cNvSpPr>
                <a:spLocks noChangeShapeType="1"/>
              </p:cNvSpPr>
              <p:nvPr/>
            </p:nvSpPr>
            <p:spPr bwMode="auto">
              <a:xfrm>
                <a:off x="5065" y="8291"/>
                <a:ext cx="0" cy="156"/>
              </a:xfrm>
              <a:prstGeom prst="line">
                <a:avLst/>
              </a:prstGeom>
              <a:noFill/>
              <a:ln w="9525">
                <a:solidFill>
                  <a:srgbClr val="000000"/>
                </a:solidFill>
                <a:round/>
                <a:headEnd/>
                <a:tailEnd type="none" w="sm" len="lg"/>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55350" name="AutoShape 63">
                <a:extLst>
                  <a:ext uri="{FF2B5EF4-FFF2-40B4-BE49-F238E27FC236}">
                    <a16:creationId xmlns:a16="http://schemas.microsoft.com/office/drawing/2014/main" id="{949D9D3A-957F-3D52-C8A6-19E1EFCB268B}"/>
                  </a:ext>
                </a:extLst>
              </p:cNvPr>
              <p:cNvSpPr>
                <a:spLocks noChangeArrowheads="1"/>
              </p:cNvSpPr>
              <p:nvPr/>
            </p:nvSpPr>
            <p:spPr bwMode="auto">
              <a:xfrm>
                <a:off x="3663" y="5979"/>
                <a:ext cx="1377" cy="468"/>
              </a:xfrm>
              <a:prstGeom prst="wedgeRectCallout">
                <a:avLst>
                  <a:gd name="adj1" fmla="val 6250"/>
                  <a:gd name="adj2" fmla="val 141028"/>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72000" rIns="0" bIns="7200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zh-CN" altLang="en-US" sz="1800">
                    <a:solidFill>
                      <a:srgbClr val="545472"/>
                    </a:solidFill>
                    <a:latin typeface="Times New Roman" panose="02020603050405020304" pitchFamily="18" charset="0"/>
                  </a:rPr>
                  <a:t>主动手爪</a:t>
                </a:r>
              </a:p>
              <a:p>
                <a:pPr eaLnBrk="1" hangingPunct="1">
                  <a:spcBef>
                    <a:spcPct val="0"/>
                  </a:spcBef>
                  <a:buClrTx/>
                  <a:buFontTx/>
                  <a:buNone/>
                </a:pPr>
                <a:endParaRPr kumimoji="1" lang="en-US" altLang="zh-CN" sz="1800" i="1">
                  <a:solidFill>
                    <a:srgbClr val="FFCC00"/>
                  </a:solidFill>
                  <a:latin typeface="隶书" pitchFamily="49" charset="-122"/>
                  <a:ea typeface="隶书" pitchFamily="49" charset="-122"/>
                </a:endParaRPr>
              </a:p>
            </p:txBody>
          </p:sp>
          <p:sp>
            <p:nvSpPr>
              <p:cNvPr id="55351" name="AutoShape 64">
                <a:extLst>
                  <a:ext uri="{FF2B5EF4-FFF2-40B4-BE49-F238E27FC236}">
                    <a16:creationId xmlns:a16="http://schemas.microsoft.com/office/drawing/2014/main" id="{D90401A6-A819-3A73-3B17-A5B76CF7F2DE}"/>
                  </a:ext>
                </a:extLst>
              </p:cNvPr>
              <p:cNvSpPr>
                <a:spLocks noChangeArrowheads="1"/>
              </p:cNvSpPr>
              <p:nvPr/>
            </p:nvSpPr>
            <p:spPr bwMode="auto">
              <a:xfrm>
                <a:off x="8703" y="6120"/>
                <a:ext cx="1017" cy="468"/>
              </a:xfrm>
              <a:prstGeom prst="wedgeRectCallout">
                <a:avLst>
                  <a:gd name="adj1" fmla="val 6250"/>
                  <a:gd name="adj2" fmla="val 141028"/>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72000" rIns="0" bIns="7200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zh-CN" altLang="en-US" sz="1800">
                    <a:solidFill>
                      <a:srgbClr val="545472"/>
                    </a:solidFill>
                    <a:latin typeface="Times New Roman" panose="02020603050405020304" pitchFamily="18" charset="0"/>
                  </a:rPr>
                  <a:t>从动手爪</a:t>
                </a:r>
              </a:p>
              <a:p>
                <a:pPr eaLnBrk="1" hangingPunct="1">
                  <a:spcBef>
                    <a:spcPct val="0"/>
                  </a:spcBef>
                  <a:buClrTx/>
                  <a:buFontTx/>
                  <a:buNone/>
                </a:pPr>
                <a:endParaRPr kumimoji="1" lang="en-US" altLang="zh-CN" sz="1800" i="1">
                  <a:solidFill>
                    <a:srgbClr val="FFCC00"/>
                  </a:solidFill>
                  <a:latin typeface="隶书" pitchFamily="49" charset="-122"/>
                  <a:ea typeface="隶书" pitchFamily="49" charset="-122"/>
                </a:endParaRPr>
              </a:p>
            </p:txBody>
          </p:sp>
          <p:sp>
            <p:nvSpPr>
              <p:cNvPr id="55352" name="Text Box 65">
                <a:extLst>
                  <a:ext uri="{FF2B5EF4-FFF2-40B4-BE49-F238E27FC236}">
                    <a16:creationId xmlns:a16="http://schemas.microsoft.com/office/drawing/2014/main" id="{C884458C-2851-DC01-7F8F-4474AB34E373}"/>
                  </a:ext>
                </a:extLst>
              </p:cNvPr>
              <p:cNvSpPr txBox="1">
                <a:spLocks noChangeArrowheads="1"/>
              </p:cNvSpPr>
              <p:nvPr/>
            </p:nvSpPr>
            <p:spPr bwMode="auto">
              <a:xfrm>
                <a:off x="2080" y="5727"/>
                <a:ext cx="1105" cy="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7200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zh-CN" altLang="en-US" sz="1800">
                    <a:solidFill>
                      <a:srgbClr val="545472"/>
                    </a:solidFill>
                    <a:latin typeface="Times New Roman" panose="02020603050405020304" pitchFamily="18" charset="0"/>
                  </a:rPr>
                  <a:t>电位计</a:t>
                </a:r>
                <a:r>
                  <a:rPr kumimoji="1" lang="en-US" altLang="zh-CN" sz="1800">
                    <a:solidFill>
                      <a:srgbClr val="545472"/>
                    </a:solidFill>
                    <a:latin typeface="Times New Roman" panose="02020603050405020304" pitchFamily="18" charset="0"/>
                  </a:rPr>
                  <a:t>A</a:t>
                </a:r>
              </a:p>
              <a:p>
                <a:pPr eaLnBrk="1" hangingPunct="1">
                  <a:spcBef>
                    <a:spcPct val="0"/>
                  </a:spcBef>
                  <a:buClrTx/>
                  <a:buFontTx/>
                  <a:buNone/>
                </a:pPr>
                <a:endParaRPr kumimoji="1" lang="en-US" altLang="zh-CN" sz="1800" i="1">
                  <a:solidFill>
                    <a:srgbClr val="FFCC00"/>
                  </a:solidFill>
                  <a:latin typeface="隶书" pitchFamily="49" charset="-122"/>
                  <a:ea typeface="隶书" pitchFamily="49" charset="-122"/>
                </a:endParaRPr>
              </a:p>
            </p:txBody>
          </p:sp>
          <p:sp>
            <p:nvSpPr>
              <p:cNvPr id="55353" name="Text Box 66">
                <a:extLst>
                  <a:ext uri="{FF2B5EF4-FFF2-40B4-BE49-F238E27FC236}">
                    <a16:creationId xmlns:a16="http://schemas.microsoft.com/office/drawing/2014/main" id="{EBCBD1A4-2872-3015-0983-439E1BCE9C88}"/>
                  </a:ext>
                </a:extLst>
              </p:cNvPr>
              <p:cNvSpPr txBox="1">
                <a:spLocks noChangeArrowheads="1"/>
              </p:cNvSpPr>
              <p:nvPr/>
            </p:nvSpPr>
            <p:spPr bwMode="auto">
              <a:xfrm>
                <a:off x="6600" y="5808"/>
                <a:ext cx="1105" cy="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7200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kumimoji="1" lang="zh-CN" altLang="en-US" sz="1800">
                    <a:solidFill>
                      <a:srgbClr val="545472"/>
                    </a:solidFill>
                    <a:latin typeface="Times New Roman" panose="02020603050405020304" pitchFamily="18" charset="0"/>
                  </a:rPr>
                  <a:t>电位计</a:t>
                </a:r>
                <a:r>
                  <a:rPr kumimoji="1" lang="en-US" altLang="zh-CN" sz="1800">
                    <a:solidFill>
                      <a:srgbClr val="545472"/>
                    </a:solidFill>
                    <a:latin typeface="Times New Roman" panose="02020603050405020304" pitchFamily="18" charset="0"/>
                  </a:rPr>
                  <a:t>B</a:t>
                </a:r>
              </a:p>
              <a:p>
                <a:pPr eaLnBrk="1" hangingPunct="1">
                  <a:spcBef>
                    <a:spcPct val="0"/>
                  </a:spcBef>
                  <a:buClrTx/>
                  <a:buFontTx/>
                  <a:buNone/>
                </a:pPr>
                <a:endParaRPr kumimoji="1" lang="en-US" altLang="zh-CN" sz="1800" i="1">
                  <a:solidFill>
                    <a:srgbClr val="FFCC00"/>
                  </a:solidFill>
                  <a:latin typeface="隶书" pitchFamily="49" charset="-122"/>
                  <a:ea typeface="隶书" pitchFamily="49" charset="-122"/>
                </a:endParaRPr>
              </a:p>
            </p:txBody>
          </p:sp>
          <p:sp>
            <p:nvSpPr>
              <p:cNvPr id="55354" name="Text Box 67">
                <a:extLst>
                  <a:ext uri="{FF2B5EF4-FFF2-40B4-BE49-F238E27FC236}">
                    <a16:creationId xmlns:a16="http://schemas.microsoft.com/office/drawing/2014/main" id="{6D29C019-6734-0D13-93E1-87B0EA675385}"/>
                  </a:ext>
                </a:extLst>
              </p:cNvPr>
              <p:cNvSpPr txBox="1">
                <a:spLocks noChangeArrowheads="1"/>
              </p:cNvSpPr>
              <p:nvPr/>
            </p:nvSpPr>
            <p:spPr bwMode="auto">
              <a:xfrm>
                <a:off x="4864" y="6552"/>
                <a:ext cx="402" cy="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type="none" w="sm" len="lg"/>
                  </a14:hiddenLine>
                </a:ext>
              </a:extLst>
            </p:spPr>
            <p:txBody>
              <a:bodyPr lIns="0" tIns="72000" rIns="0" bIns="72000"/>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spcBef>
                    <a:spcPct val="0"/>
                  </a:spcBef>
                  <a:buClrTx/>
                  <a:buFontTx/>
                  <a:buNone/>
                </a:pPr>
                <a:r>
                  <a:rPr kumimoji="1" lang="en-US" altLang="zh-CN" sz="1800" i="1">
                    <a:solidFill>
                      <a:srgbClr val="545472"/>
                    </a:solidFill>
                    <a:latin typeface="Times New Roman" panose="02020603050405020304" pitchFamily="18" charset="0"/>
                  </a:rPr>
                  <a:t>e</a:t>
                </a:r>
                <a:endParaRPr kumimoji="1" lang="en-US" altLang="zh-CN" sz="1800" i="1">
                  <a:solidFill>
                    <a:srgbClr val="FFCC00"/>
                  </a:solidFill>
                  <a:latin typeface="隶书" pitchFamily="49" charset="-122"/>
                  <a:ea typeface="隶书" pitchFamily="49" charset="-122"/>
                </a:endParaRPr>
              </a:p>
            </p:txBody>
          </p:sp>
          <p:sp>
            <p:nvSpPr>
              <p:cNvPr id="55355" name="Arc 68">
                <a:extLst>
                  <a:ext uri="{FF2B5EF4-FFF2-40B4-BE49-F238E27FC236}">
                    <a16:creationId xmlns:a16="http://schemas.microsoft.com/office/drawing/2014/main" id="{DA3D9265-B654-C2FA-000D-F2A8DCC00AEC}"/>
                  </a:ext>
                </a:extLst>
              </p:cNvPr>
              <p:cNvSpPr>
                <a:spLocks/>
              </p:cNvSpPr>
              <p:nvPr/>
            </p:nvSpPr>
            <p:spPr bwMode="auto">
              <a:xfrm>
                <a:off x="8280" y="6714"/>
                <a:ext cx="180" cy="308"/>
              </a:xfrm>
              <a:custGeom>
                <a:avLst/>
                <a:gdLst>
                  <a:gd name="T0" fmla="*/ 0 w 21600"/>
                  <a:gd name="T1" fmla="*/ 0 h 42600"/>
                  <a:gd name="T2" fmla="*/ 0 w 21600"/>
                  <a:gd name="T3" fmla="*/ 0 h 42600"/>
                  <a:gd name="T4" fmla="*/ 0 w 21600"/>
                  <a:gd name="T5" fmla="*/ 0 h 42600"/>
                  <a:gd name="T6" fmla="*/ 0 60000 65536"/>
                  <a:gd name="T7" fmla="*/ 0 60000 65536"/>
                  <a:gd name="T8" fmla="*/ 0 60000 65536"/>
                  <a:gd name="T9" fmla="*/ 0 w 21600"/>
                  <a:gd name="T10" fmla="*/ 0 h 42600"/>
                  <a:gd name="T11" fmla="*/ 21600 w 21600"/>
                  <a:gd name="T12" fmla="*/ 42600 h 42600"/>
                </a:gdLst>
                <a:ahLst/>
                <a:cxnLst>
                  <a:cxn ang="T6">
                    <a:pos x="T0" y="T1"/>
                  </a:cxn>
                  <a:cxn ang="T7">
                    <a:pos x="T2" y="T3"/>
                  </a:cxn>
                  <a:cxn ang="T8">
                    <a:pos x="T4" y="T5"/>
                  </a:cxn>
                </a:cxnLst>
                <a:rect l="T9" t="T10" r="T11" b="T12"/>
                <a:pathLst>
                  <a:path w="21600" h="42600" fill="none" extrusionOk="0">
                    <a:moveTo>
                      <a:pt x="-1" y="0"/>
                    </a:moveTo>
                    <a:cubicBezTo>
                      <a:pt x="11929" y="0"/>
                      <a:pt x="21600" y="9670"/>
                      <a:pt x="21600" y="21600"/>
                    </a:cubicBezTo>
                    <a:cubicBezTo>
                      <a:pt x="21600" y="31581"/>
                      <a:pt x="14760" y="40262"/>
                      <a:pt x="5056" y="42599"/>
                    </a:cubicBezTo>
                  </a:path>
                  <a:path w="21600" h="42600" stroke="0" extrusionOk="0">
                    <a:moveTo>
                      <a:pt x="-1" y="0"/>
                    </a:moveTo>
                    <a:cubicBezTo>
                      <a:pt x="11929" y="0"/>
                      <a:pt x="21600" y="9670"/>
                      <a:pt x="21600" y="21600"/>
                    </a:cubicBezTo>
                    <a:cubicBezTo>
                      <a:pt x="21600" y="31581"/>
                      <a:pt x="14760" y="40262"/>
                      <a:pt x="5056" y="42599"/>
                    </a:cubicBezTo>
                    <a:lnTo>
                      <a:pt x="0" y="21600"/>
                    </a:lnTo>
                    <a:lnTo>
                      <a:pt x="-1" y="0"/>
                    </a:lnTo>
                    <a:close/>
                  </a:path>
                </a:pathLst>
              </a:custGeom>
              <a:noFill/>
              <a:ln w="9525">
                <a:solidFill>
                  <a:srgbClr val="000000"/>
                </a:solidFill>
                <a:round/>
                <a:headEnd/>
                <a:tailEnd type="stealth" w="sm" len="lg"/>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5356" name="Arc 69">
                <a:extLst>
                  <a:ext uri="{FF2B5EF4-FFF2-40B4-BE49-F238E27FC236}">
                    <a16:creationId xmlns:a16="http://schemas.microsoft.com/office/drawing/2014/main" id="{CE92DEBC-BBF0-C804-9E36-8CFA8DAE2FCC}"/>
                  </a:ext>
                </a:extLst>
              </p:cNvPr>
              <p:cNvSpPr>
                <a:spLocks/>
              </p:cNvSpPr>
              <p:nvPr/>
            </p:nvSpPr>
            <p:spPr bwMode="auto">
              <a:xfrm>
                <a:off x="3420" y="6684"/>
                <a:ext cx="180" cy="308"/>
              </a:xfrm>
              <a:custGeom>
                <a:avLst/>
                <a:gdLst>
                  <a:gd name="T0" fmla="*/ 0 w 21600"/>
                  <a:gd name="T1" fmla="*/ 0 h 42600"/>
                  <a:gd name="T2" fmla="*/ 0 w 21600"/>
                  <a:gd name="T3" fmla="*/ 0 h 42600"/>
                  <a:gd name="T4" fmla="*/ 0 w 21600"/>
                  <a:gd name="T5" fmla="*/ 0 h 42600"/>
                  <a:gd name="T6" fmla="*/ 0 60000 65536"/>
                  <a:gd name="T7" fmla="*/ 0 60000 65536"/>
                  <a:gd name="T8" fmla="*/ 0 60000 65536"/>
                  <a:gd name="T9" fmla="*/ 0 w 21600"/>
                  <a:gd name="T10" fmla="*/ 0 h 42600"/>
                  <a:gd name="T11" fmla="*/ 21600 w 21600"/>
                  <a:gd name="T12" fmla="*/ 42600 h 42600"/>
                </a:gdLst>
                <a:ahLst/>
                <a:cxnLst>
                  <a:cxn ang="T6">
                    <a:pos x="T0" y="T1"/>
                  </a:cxn>
                  <a:cxn ang="T7">
                    <a:pos x="T2" y="T3"/>
                  </a:cxn>
                  <a:cxn ang="T8">
                    <a:pos x="T4" y="T5"/>
                  </a:cxn>
                </a:cxnLst>
                <a:rect l="T9" t="T10" r="T11" b="T12"/>
                <a:pathLst>
                  <a:path w="21600" h="42600" fill="none" extrusionOk="0">
                    <a:moveTo>
                      <a:pt x="-1" y="0"/>
                    </a:moveTo>
                    <a:cubicBezTo>
                      <a:pt x="11929" y="0"/>
                      <a:pt x="21600" y="9670"/>
                      <a:pt x="21600" y="21600"/>
                    </a:cubicBezTo>
                    <a:cubicBezTo>
                      <a:pt x="21600" y="31581"/>
                      <a:pt x="14760" y="40262"/>
                      <a:pt x="5056" y="42599"/>
                    </a:cubicBezTo>
                  </a:path>
                  <a:path w="21600" h="42600" stroke="0" extrusionOk="0">
                    <a:moveTo>
                      <a:pt x="-1" y="0"/>
                    </a:moveTo>
                    <a:cubicBezTo>
                      <a:pt x="11929" y="0"/>
                      <a:pt x="21600" y="9670"/>
                      <a:pt x="21600" y="21600"/>
                    </a:cubicBezTo>
                    <a:cubicBezTo>
                      <a:pt x="21600" y="31581"/>
                      <a:pt x="14760" y="40262"/>
                      <a:pt x="5056" y="42599"/>
                    </a:cubicBezTo>
                    <a:lnTo>
                      <a:pt x="0" y="21600"/>
                    </a:lnTo>
                    <a:lnTo>
                      <a:pt x="-1" y="0"/>
                    </a:lnTo>
                    <a:close/>
                  </a:path>
                </a:pathLst>
              </a:custGeom>
              <a:noFill/>
              <a:ln w="9525">
                <a:solidFill>
                  <a:srgbClr val="000000"/>
                </a:solidFill>
                <a:round/>
                <a:headEnd/>
                <a:tailEnd type="stealth" w="sm" len="lg"/>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55301" name="Text Box 70">
              <a:extLst>
                <a:ext uri="{FF2B5EF4-FFF2-40B4-BE49-F238E27FC236}">
                  <a16:creationId xmlns:a16="http://schemas.microsoft.com/office/drawing/2014/main" id="{4719D70C-773B-6BF7-6252-2D47C25A1D86}"/>
                </a:ext>
              </a:extLst>
            </p:cNvPr>
            <p:cNvSpPr txBox="1">
              <a:spLocks noChangeArrowheads="1"/>
            </p:cNvSpPr>
            <p:nvPr/>
          </p:nvSpPr>
          <p:spPr bwMode="auto">
            <a:xfrm>
              <a:off x="3960" y="8772"/>
              <a:ext cx="3420" cy="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spcBef>
                  <a:spcPct val="0"/>
                </a:spcBef>
                <a:buClrTx/>
                <a:buFontTx/>
                <a:buNone/>
              </a:pPr>
              <a:endParaRPr kumimoji="1" lang="zh-CN" altLang="zh-CN" sz="1800" i="1">
                <a:solidFill>
                  <a:schemeClr val="tx2"/>
                </a:solidFill>
                <a:latin typeface="隶书" pitchFamily="49" charset="-122"/>
                <a:ea typeface="隶书" pitchFamily="49" charset="-122"/>
              </a:endParaRPr>
            </a:p>
          </p:txBody>
        </p:sp>
      </p:grpSp>
      <p:sp>
        <p:nvSpPr>
          <p:cNvPr id="218183" name="Rectangle 71">
            <a:extLst>
              <a:ext uri="{FF2B5EF4-FFF2-40B4-BE49-F238E27FC236}">
                <a16:creationId xmlns:a16="http://schemas.microsoft.com/office/drawing/2014/main" id="{0BA6CC31-BC4C-5702-876B-0FC19655DC50}"/>
              </a:ext>
            </a:extLst>
          </p:cNvPr>
          <p:cNvSpPr>
            <a:spLocks noChangeArrowheads="1"/>
          </p:cNvSpPr>
          <p:nvPr/>
        </p:nvSpPr>
        <p:spPr bwMode="auto">
          <a:xfrm>
            <a:off x="539750" y="188913"/>
            <a:ext cx="7772400" cy="1143000"/>
          </a:xfrm>
          <a:prstGeom prst="rect">
            <a:avLst/>
          </a:prstGeom>
          <a:noFill/>
          <a:ln w="9525">
            <a:noFill/>
            <a:miter lim="800000"/>
            <a:headEnd/>
            <a:tailEnd/>
          </a:ln>
          <a:effectLst/>
        </p:spPr>
        <p:txBody>
          <a:bodyPr anchor="ct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3600" b="1">
                <a:solidFill>
                  <a:schemeClr val="tx2"/>
                </a:solidFill>
                <a:effectLst>
                  <a:outerShdw blurRad="38100" dist="38100" dir="2700000" algn="tl">
                    <a:srgbClr val="C0C0C0"/>
                  </a:outerShdw>
                </a:effectLst>
              </a:rPr>
              <a:t>1.1 </a:t>
            </a:r>
            <a:r>
              <a:rPr lang="zh-CN" altLang="en-US" sz="3600" b="1">
                <a:solidFill>
                  <a:schemeClr val="tx2"/>
                </a:solidFill>
                <a:effectLst>
                  <a:outerShdw blurRad="38100" dist="38100" dir="2700000" algn="tl">
                    <a:srgbClr val="C0C0C0"/>
                  </a:outerShdw>
                </a:effectLst>
              </a:rPr>
              <a:t>自动控制的基本概念</a:t>
            </a:r>
            <a:r>
              <a:rPr lang="en-US" altLang="zh-CN" sz="3600" b="1">
                <a:solidFill>
                  <a:schemeClr val="tx2"/>
                </a:solidFill>
                <a:effectLst>
                  <a:outerShdw blurRad="38100" dist="38100" dir="2700000" algn="tl">
                    <a:srgbClr val="C0C0C0"/>
                  </a:outerShdw>
                </a:effectLst>
              </a:rPr>
              <a:t>(</a:t>
            </a:r>
            <a:r>
              <a:rPr lang="zh-CN" altLang="en-US" sz="3600" b="1">
                <a:solidFill>
                  <a:schemeClr val="tx2"/>
                </a:solidFill>
                <a:effectLst>
                  <a:outerShdw blurRad="38100" dist="38100" dir="2700000" algn="tl">
                    <a:srgbClr val="C0C0C0"/>
                  </a:outerShdw>
                </a:effectLst>
              </a:rPr>
              <a:t>续</a:t>
            </a:r>
            <a:r>
              <a:rPr lang="en-US" altLang="zh-CN" sz="3600" b="1">
                <a:solidFill>
                  <a:schemeClr val="tx2"/>
                </a:solidFill>
                <a:effectLst>
                  <a:outerShdw blurRad="38100" dist="38100" dir="2700000" algn="tl">
                    <a:srgbClr val="C0C0C0"/>
                  </a:outerShdw>
                </a:effectLst>
              </a:rPr>
              <a:t>)</a:t>
            </a:r>
          </a:p>
        </p:txBody>
      </p:sp>
      <p:sp>
        <p:nvSpPr>
          <p:cNvPr id="55299" name="Rectangle 72">
            <a:extLst>
              <a:ext uri="{FF2B5EF4-FFF2-40B4-BE49-F238E27FC236}">
                <a16:creationId xmlns:a16="http://schemas.microsoft.com/office/drawing/2014/main" id="{51EE6F8C-A744-2E8F-C676-DD738C84432D}"/>
              </a:ext>
            </a:extLst>
          </p:cNvPr>
          <p:cNvSpPr>
            <a:spLocks noGrp="1" noChangeArrowheads="1"/>
          </p:cNvSpPr>
          <p:nvPr>
            <p:ph type="title"/>
          </p:nvPr>
        </p:nvSpPr>
        <p:spPr>
          <a:xfrm>
            <a:off x="1187450" y="1052513"/>
            <a:ext cx="6324600" cy="1143000"/>
          </a:xfrm>
          <a:noFill/>
        </p:spPr>
        <p:txBody>
          <a:bodyPr/>
          <a:lstStyle/>
          <a:p>
            <a:pPr eaLnBrk="1" hangingPunct="1"/>
            <a:r>
              <a:rPr lang="zh-CN" altLang="en-US" sz="2800">
                <a:solidFill>
                  <a:srgbClr val="006600"/>
                </a:solidFill>
                <a:ea typeface="华文新魏" panose="02010800040101010101" pitchFamily="2" charset="-122"/>
              </a:rPr>
              <a:t>主从机械手原理（随动系统）</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9138" name="Rectangle 2">
            <a:extLst>
              <a:ext uri="{FF2B5EF4-FFF2-40B4-BE49-F238E27FC236}">
                <a16:creationId xmlns:a16="http://schemas.microsoft.com/office/drawing/2014/main" id="{56C16AC6-9545-E081-46F2-2E29D1948A6E}"/>
              </a:ext>
            </a:extLst>
          </p:cNvPr>
          <p:cNvSpPr>
            <a:spLocks noGrp="1" noRot="1" noChangeArrowheads="1"/>
          </p:cNvSpPr>
          <p:nvPr>
            <p:ph type="body" idx="1"/>
          </p:nvPr>
        </p:nvSpPr>
        <p:spPr>
          <a:xfrm>
            <a:off x="228600" y="1295400"/>
            <a:ext cx="8382000" cy="5181600"/>
          </a:xfrm>
        </p:spPr>
        <p:txBody>
          <a:bodyPr/>
          <a:lstStyle/>
          <a:p>
            <a:pPr marL="0" indent="0" algn="just" eaLnBrk="1" hangingPunct="1">
              <a:lnSpc>
                <a:spcPct val="120000"/>
              </a:lnSpc>
              <a:buFont typeface="Wingdings" pitchFamily="2" charset="2"/>
              <a:buNone/>
            </a:pPr>
            <a:r>
              <a:rPr lang="en-US" altLang="zh-CN" sz="2400">
                <a:solidFill>
                  <a:schemeClr val="folHlink"/>
                </a:solidFill>
              </a:rPr>
              <a:t>        </a:t>
            </a:r>
            <a:r>
              <a:rPr lang="zh-CN" altLang="en-US" sz="2400">
                <a:latin typeface="楷体_GB2312" pitchFamily="49" charset="-122"/>
                <a:ea typeface="楷体_GB2312" pitchFamily="49" charset="-122"/>
              </a:rPr>
              <a:t>自动控制理论是研究自动控制共同规律的技术科学。既是一门</a:t>
            </a:r>
            <a:r>
              <a:rPr lang="zh-CN" altLang="en-US" sz="2400" b="1">
                <a:solidFill>
                  <a:schemeClr val="tx2"/>
                </a:solidFill>
                <a:latin typeface="楷体_GB2312" pitchFamily="49" charset="-122"/>
                <a:ea typeface="楷体_GB2312" pitchFamily="49" charset="-122"/>
              </a:rPr>
              <a:t>古老的、已臻成熟的学科</a:t>
            </a:r>
            <a:r>
              <a:rPr lang="zh-CN" altLang="en-US" sz="2400">
                <a:latin typeface="楷体_GB2312" pitchFamily="49" charset="-122"/>
                <a:ea typeface="楷体_GB2312" pitchFamily="49" charset="-122"/>
              </a:rPr>
              <a:t>，又是一门正在发展的、具有强大生命力的</a:t>
            </a:r>
            <a:r>
              <a:rPr lang="zh-CN" altLang="en-US" sz="2400" b="1">
                <a:solidFill>
                  <a:schemeClr val="tx2"/>
                </a:solidFill>
                <a:latin typeface="楷体_GB2312" pitchFamily="49" charset="-122"/>
                <a:ea typeface="楷体_GB2312" pitchFamily="49" charset="-122"/>
              </a:rPr>
              <a:t>新兴学科</a:t>
            </a:r>
            <a:r>
              <a:rPr lang="zh-CN" altLang="en-US" sz="2400">
                <a:latin typeface="楷体_GB2312" pitchFamily="49" charset="-122"/>
                <a:ea typeface="楷体_GB2312" pitchFamily="49" charset="-122"/>
              </a:rPr>
              <a:t>。从</a:t>
            </a:r>
            <a:r>
              <a:rPr lang="en-US" altLang="zh-CN" sz="2400">
                <a:latin typeface="楷体_GB2312" pitchFamily="49" charset="-122"/>
                <a:ea typeface="楷体_GB2312" pitchFamily="49" charset="-122"/>
              </a:rPr>
              <a:t>1868</a:t>
            </a:r>
            <a:r>
              <a:rPr lang="zh-CN" altLang="en-US" sz="2400">
                <a:latin typeface="楷体_GB2312" pitchFamily="49" charset="-122"/>
                <a:ea typeface="楷体_GB2312" pitchFamily="49" charset="-122"/>
              </a:rPr>
              <a:t>年马克斯威尔（</a:t>
            </a:r>
            <a:r>
              <a:rPr lang="en-US" altLang="zh-CN" sz="2400">
                <a:latin typeface="楷体_GB2312" pitchFamily="49" charset="-122"/>
                <a:ea typeface="楷体_GB2312" pitchFamily="49" charset="-122"/>
              </a:rPr>
              <a:t>J.C.Maxwell</a:t>
            </a:r>
            <a:r>
              <a:rPr lang="zh-CN" altLang="en-US" sz="2400">
                <a:latin typeface="楷体_GB2312" pitchFamily="49" charset="-122"/>
                <a:ea typeface="楷体_GB2312" pitchFamily="49" charset="-122"/>
              </a:rPr>
              <a:t>）提出低阶系统稳定性判据至今一百多年里，自动控制理论的发展可分为四个主要阶段：</a:t>
            </a:r>
          </a:p>
          <a:p>
            <a:pPr marL="0" indent="0" algn="just" eaLnBrk="1" hangingPunct="1">
              <a:lnSpc>
                <a:spcPct val="120000"/>
              </a:lnSpc>
              <a:buFont typeface="Wingdings" pitchFamily="2" charset="2"/>
              <a:buNone/>
            </a:pPr>
            <a:r>
              <a:rPr lang="zh-CN" altLang="en-US" sz="2400" b="1">
                <a:solidFill>
                  <a:schemeClr val="tx2"/>
                </a:solidFill>
                <a:latin typeface="楷体_GB2312" pitchFamily="49" charset="-122"/>
                <a:ea typeface="楷体_GB2312" pitchFamily="49" charset="-122"/>
              </a:rPr>
              <a:t>第一阶段：</a:t>
            </a:r>
            <a:r>
              <a:rPr lang="zh-CN" altLang="en-US" sz="2400">
                <a:latin typeface="楷体_GB2312" pitchFamily="49" charset="-122"/>
                <a:ea typeface="楷体_GB2312" pitchFamily="49" charset="-122"/>
              </a:rPr>
              <a:t>经典控制理论（或古典控制理论）的产生、发展和成熟；</a:t>
            </a:r>
          </a:p>
          <a:p>
            <a:pPr marL="0" indent="0" algn="just" eaLnBrk="1" hangingPunct="1">
              <a:lnSpc>
                <a:spcPct val="120000"/>
              </a:lnSpc>
              <a:buFont typeface="Wingdings" pitchFamily="2" charset="2"/>
              <a:buNone/>
            </a:pPr>
            <a:r>
              <a:rPr lang="zh-CN" altLang="en-US" sz="2400" b="1">
                <a:solidFill>
                  <a:schemeClr val="tx2"/>
                </a:solidFill>
                <a:latin typeface="楷体_GB2312" pitchFamily="49" charset="-122"/>
                <a:ea typeface="楷体_GB2312" pitchFamily="49" charset="-122"/>
              </a:rPr>
              <a:t>第二阶段：</a:t>
            </a:r>
            <a:r>
              <a:rPr lang="zh-CN" altLang="en-US" sz="2400">
                <a:latin typeface="楷体_GB2312" pitchFamily="49" charset="-122"/>
                <a:ea typeface="楷体_GB2312" pitchFamily="49" charset="-122"/>
              </a:rPr>
              <a:t>现代控制理论的兴起和发展；</a:t>
            </a:r>
          </a:p>
          <a:p>
            <a:pPr marL="0" indent="0" algn="just" eaLnBrk="1" hangingPunct="1">
              <a:lnSpc>
                <a:spcPct val="120000"/>
              </a:lnSpc>
              <a:buFont typeface="Wingdings" pitchFamily="2" charset="2"/>
              <a:buNone/>
            </a:pPr>
            <a:r>
              <a:rPr lang="zh-CN" altLang="en-US" sz="2400" b="1">
                <a:solidFill>
                  <a:schemeClr val="tx2"/>
                </a:solidFill>
                <a:latin typeface="楷体_GB2312" pitchFamily="49" charset="-122"/>
                <a:ea typeface="楷体_GB2312" pitchFamily="49" charset="-122"/>
              </a:rPr>
              <a:t>第三阶段</a:t>
            </a:r>
            <a:r>
              <a:rPr lang="zh-CN" altLang="en-US" sz="2400">
                <a:solidFill>
                  <a:srgbClr val="CC3300"/>
                </a:solidFill>
                <a:latin typeface="楷体_GB2312" pitchFamily="49" charset="-122"/>
                <a:ea typeface="楷体_GB2312" pitchFamily="49" charset="-122"/>
              </a:rPr>
              <a:t>：</a:t>
            </a:r>
            <a:r>
              <a:rPr lang="zh-CN" altLang="en-US" sz="2400">
                <a:latin typeface="楷体_GB2312" pitchFamily="49" charset="-122"/>
                <a:ea typeface="楷体_GB2312" pitchFamily="49" charset="-122"/>
              </a:rPr>
              <a:t>大系统控制兴起和发展阶段；</a:t>
            </a:r>
          </a:p>
          <a:p>
            <a:pPr marL="0" indent="0" algn="just" eaLnBrk="1" hangingPunct="1">
              <a:lnSpc>
                <a:spcPct val="120000"/>
              </a:lnSpc>
              <a:buFont typeface="Wingdings" pitchFamily="2" charset="2"/>
              <a:buNone/>
            </a:pPr>
            <a:r>
              <a:rPr lang="zh-CN" altLang="en-US" sz="2400" b="1">
                <a:solidFill>
                  <a:schemeClr val="tx2"/>
                </a:solidFill>
                <a:latin typeface="楷体_GB2312" pitchFamily="49" charset="-122"/>
                <a:ea typeface="楷体_GB2312" pitchFamily="49" charset="-122"/>
              </a:rPr>
              <a:t>第四阶段：</a:t>
            </a:r>
            <a:r>
              <a:rPr lang="zh-CN" altLang="en-US" sz="2400">
                <a:latin typeface="楷体_GB2312" pitchFamily="49" charset="-122"/>
                <a:ea typeface="楷体_GB2312" pitchFamily="49" charset="-122"/>
              </a:rPr>
              <a:t>智能控制发展阶段。</a:t>
            </a:r>
          </a:p>
        </p:txBody>
      </p:sp>
      <p:sp>
        <p:nvSpPr>
          <p:cNvPr id="219139" name="Rectangle 3">
            <a:extLst>
              <a:ext uri="{FF2B5EF4-FFF2-40B4-BE49-F238E27FC236}">
                <a16:creationId xmlns:a16="http://schemas.microsoft.com/office/drawing/2014/main" id="{CF54FD9D-C82C-8ECA-DE57-C5B632096401}"/>
              </a:ext>
            </a:extLst>
          </p:cNvPr>
          <p:cNvSpPr>
            <a:spLocks noChangeArrowheads="1"/>
          </p:cNvSpPr>
          <p:nvPr/>
        </p:nvSpPr>
        <p:spPr bwMode="auto">
          <a:xfrm>
            <a:off x="539750" y="188913"/>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自动控制理论的发展</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219138">
                                            <p:txEl>
                                              <p:pRg st="0" end="0"/>
                                            </p:txEl>
                                          </p:spTgt>
                                        </p:tgtEl>
                                        <p:attrNameLst>
                                          <p:attrName>style.visibility</p:attrName>
                                        </p:attrNameLst>
                                      </p:cBhvr>
                                      <p:to>
                                        <p:strVal val="visible"/>
                                      </p:to>
                                    </p:set>
                                    <p:animEffect transition="in" filter="fade">
                                      <p:cBhvr>
                                        <p:cTn id="7" dur="1000"/>
                                        <p:tgtEl>
                                          <p:spTgt spid="219138">
                                            <p:txEl>
                                              <p:pRg st="0" end="0"/>
                                            </p:txEl>
                                          </p:spTgt>
                                        </p:tgtEl>
                                      </p:cBhvr>
                                    </p:animEffect>
                                    <p:anim calcmode="lin" valueType="num">
                                      <p:cBhvr>
                                        <p:cTn id="8" dur="1000" fill="hold"/>
                                        <p:tgtEl>
                                          <p:spTgt spid="21913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1913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219138">
                                            <p:txEl>
                                              <p:pRg st="1" end="1"/>
                                            </p:txEl>
                                          </p:spTgt>
                                        </p:tgtEl>
                                        <p:attrNameLst>
                                          <p:attrName>style.visibility</p:attrName>
                                        </p:attrNameLst>
                                      </p:cBhvr>
                                      <p:to>
                                        <p:strVal val="visible"/>
                                      </p:to>
                                    </p:set>
                                    <p:animEffect transition="in" filter="fade">
                                      <p:cBhvr>
                                        <p:cTn id="14" dur="1000"/>
                                        <p:tgtEl>
                                          <p:spTgt spid="219138">
                                            <p:txEl>
                                              <p:pRg st="1" end="1"/>
                                            </p:txEl>
                                          </p:spTgt>
                                        </p:tgtEl>
                                      </p:cBhvr>
                                    </p:animEffect>
                                    <p:anim calcmode="lin" valueType="num">
                                      <p:cBhvr>
                                        <p:cTn id="15" dur="1000" fill="hold"/>
                                        <p:tgtEl>
                                          <p:spTgt spid="21913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1913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219138">
                                            <p:txEl>
                                              <p:pRg st="2" end="2"/>
                                            </p:txEl>
                                          </p:spTgt>
                                        </p:tgtEl>
                                        <p:attrNameLst>
                                          <p:attrName>style.visibility</p:attrName>
                                        </p:attrNameLst>
                                      </p:cBhvr>
                                      <p:to>
                                        <p:strVal val="visible"/>
                                      </p:to>
                                    </p:set>
                                    <p:animEffect transition="in" filter="fade">
                                      <p:cBhvr>
                                        <p:cTn id="21" dur="1000"/>
                                        <p:tgtEl>
                                          <p:spTgt spid="219138">
                                            <p:txEl>
                                              <p:pRg st="2" end="2"/>
                                            </p:txEl>
                                          </p:spTgt>
                                        </p:tgtEl>
                                      </p:cBhvr>
                                    </p:animEffect>
                                    <p:anim calcmode="lin" valueType="num">
                                      <p:cBhvr>
                                        <p:cTn id="22" dur="1000" fill="hold"/>
                                        <p:tgtEl>
                                          <p:spTgt spid="21913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1913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childTnLst>
                                    <p:set>
                                      <p:cBhvr>
                                        <p:cTn id="27" dur="1" fill="hold">
                                          <p:stCondLst>
                                            <p:cond delay="0"/>
                                          </p:stCondLst>
                                        </p:cTn>
                                        <p:tgtEl>
                                          <p:spTgt spid="219138">
                                            <p:txEl>
                                              <p:pRg st="3" end="3"/>
                                            </p:txEl>
                                          </p:spTgt>
                                        </p:tgtEl>
                                        <p:attrNameLst>
                                          <p:attrName>style.visibility</p:attrName>
                                        </p:attrNameLst>
                                      </p:cBhvr>
                                      <p:to>
                                        <p:strVal val="visible"/>
                                      </p:to>
                                    </p:set>
                                    <p:animEffect transition="in" filter="fade">
                                      <p:cBhvr>
                                        <p:cTn id="28" dur="1000"/>
                                        <p:tgtEl>
                                          <p:spTgt spid="219138">
                                            <p:txEl>
                                              <p:pRg st="3" end="3"/>
                                            </p:txEl>
                                          </p:spTgt>
                                        </p:tgtEl>
                                      </p:cBhvr>
                                    </p:animEffect>
                                    <p:anim calcmode="lin" valueType="num">
                                      <p:cBhvr>
                                        <p:cTn id="29" dur="1000" fill="hold"/>
                                        <p:tgtEl>
                                          <p:spTgt spid="21913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1913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childTnLst>
                                    <p:set>
                                      <p:cBhvr>
                                        <p:cTn id="34" dur="1" fill="hold">
                                          <p:stCondLst>
                                            <p:cond delay="0"/>
                                          </p:stCondLst>
                                        </p:cTn>
                                        <p:tgtEl>
                                          <p:spTgt spid="219138">
                                            <p:txEl>
                                              <p:pRg st="4" end="4"/>
                                            </p:txEl>
                                          </p:spTgt>
                                        </p:tgtEl>
                                        <p:attrNameLst>
                                          <p:attrName>style.visibility</p:attrName>
                                        </p:attrNameLst>
                                      </p:cBhvr>
                                      <p:to>
                                        <p:strVal val="visible"/>
                                      </p:to>
                                    </p:set>
                                    <p:animEffect transition="in" filter="fade">
                                      <p:cBhvr>
                                        <p:cTn id="35" dur="1000"/>
                                        <p:tgtEl>
                                          <p:spTgt spid="219138">
                                            <p:txEl>
                                              <p:pRg st="4" end="4"/>
                                            </p:txEl>
                                          </p:spTgt>
                                        </p:tgtEl>
                                      </p:cBhvr>
                                    </p:animEffect>
                                    <p:anim calcmode="lin" valueType="num">
                                      <p:cBhvr>
                                        <p:cTn id="36" dur="1000" fill="hold"/>
                                        <p:tgtEl>
                                          <p:spTgt spid="219138">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1913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8"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A7E557FF-9FA0-EAFC-0A0B-11B74EC1F6D9}"/>
              </a:ext>
            </a:extLst>
          </p:cNvPr>
          <p:cNvSpPr>
            <a:spLocks noGrp="1" noRot="1" noChangeArrowheads="1"/>
          </p:cNvSpPr>
          <p:nvPr>
            <p:ph type="title"/>
          </p:nvPr>
        </p:nvSpPr>
        <p:spPr>
          <a:xfrm>
            <a:off x="684213" y="333375"/>
            <a:ext cx="7391400" cy="914400"/>
          </a:xfrm>
        </p:spPr>
        <p:txBody>
          <a:bodyPr/>
          <a:lstStyle/>
          <a:p>
            <a:pPr algn="l" eaLnBrk="1" hangingPunct="1"/>
            <a:r>
              <a:rPr lang="zh-CN" altLang="en-US" sz="2800" b="1">
                <a:solidFill>
                  <a:srgbClr val="231BBD"/>
                </a:solidFill>
                <a:ea typeface="楷体_GB2312" pitchFamily="49" charset="-122"/>
              </a:rPr>
              <a:t>经典控制理论</a:t>
            </a:r>
          </a:p>
        </p:txBody>
      </p:sp>
      <p:sp>
        <p:nvSpPr>
          <p:cNvPr id="220163" name="Rectangle 3">
            <a:extLst>
              <a:ext uri="{FF2B5EF4-FFF2-40B4-BE49-F238E27FC236}">
                <a16:creationId xmlns:a16="http://schemas.microsoft.com/office/drawing/2014/main" id="{1573590D-7FAA-F202-9227-A4064FA93879}"/>
              </a:ext>
            </a:extLst>
          </p:cNvPr>
          <p:cNvSpPr>
            <a:spLocks noGrp="1" noRot="1" noChangeArrowheads="1"/>
          </p:cNvSpPr>
          <p:nvPr>
            <p:ph type="body" idx="1"/>
          </p:nvPr>
        </p:nvSpPr>
        <p:spPr>
          <a:xfrm>
            <a:off x="323850" y="836613"/>
            <a:ext cx="8001000" cy="2057400"/>
          </a:xfrm>
        </p:spPr>
        <p:txBody>
          <a:bodyPr/>
          <a:lstStyle/>
          <a:p>
            <a:pPr algn="just" eaLnBrk="1" hangingPunct="1">
              <a:lnSpc>
                <a:spcPct val="120000"/>
              </a:lnSpc>
              <a:buClr>
                <a:srgbClr val="FF99CC"/>
              </a:buClr>
              <a:buFont typeface="Wingdings" pitchFamily="2" charset="2"/>
              <a:buNone/>
            </a:pPr>
            <a:r>
              <a:rPr lang="en-US" altLang="zh-CN">
                <a:solidFill>
                  <a:schemeClr val="folHlink"/>
                </a:solidFill>
              </a:rPr>
              <a:t>         </a:t>
            </a:r>
            <a:r>
              <a:rPr lang="zh-CN" altLang="en-US" sz="2000">
                <a:ea typeface="楷体_GB2312" pitchFamily="49" charset="-122"/>
              </a:rPr>
              <a:t>控制理论的发展初期，是</a:t>
            </a:r>
            <a:r>
              <a:rPr lang="zh-CN" altLang="en-US" sz="2000">
                <a:solidFill>
                  <a:schemeClr val="tx2"/>
                </a:solidFill>
                <a:ea typeface="楷体_GB2312" pitchFamily="49" charset="-122"/>
              </a:rPr>
              <a:t>以反馈理论为基础</a:t>
            </a:r>
            <a:r>
              <a:rPr lang="zh-CN" altLang="en-US" sz="2000">
                <a:ea typeface="楷体_GB2312" pitchFamily="49" charset="-122"/>
              </a:rPr>
              <a:t>的自动调节原理，主要用于工业控制。第二次世界大战期间，为了设计和制造飞机及船用自动驾驶仪、火炮定位系统、雷达跟踪系统等基于反馈原理的军用装备，进一步促进和完善了自动控制理论的发展。</a:t>
            </a:r>
          </a:p>
        </p:txBody>
      </p:sp>
      <p:sp>
        <p:nvSpPr>
          <p:cNvPr id="220164" name="Rectangle 4">
            <a:extLst>
              <a:ext uri="{FF2B5EF4-FFF2-40B4-BE49-F238E27FC236}">
                <a16:creationId xmlns:a16="http://schemas.microsoft.com/office/drawing/2014/main" id="{E76733BA-048B-81A0-2521-0F618D2F0B47}"/>
              </a:ext>
            </a:extLst>
          </p:cNvPr>
          <p:cNvSpPr>
            <a:spLocks noChangeArrowheads="1"/>
          </p:cNvSpPr>
          <p:nvPr/>
        </p:nvSpPr>
        <p:spPr bwMode="auto">
          <a:xfrm>
            <a:off x="457200" y="2895600"/>
            <a:ext cx="80010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buClr>
                <a:srgbClr val="FF9900"/>
              </a:buClr>
              <a:buSzPct val="80000"/>
              <a:buFont typeface="Wingdings" pitchFamily="2" charset="2"/>
              <a:buChar char="Ø"/>
            </a:pPr>
            <a:r>
              <a:rPr kumimoji="1" lang="en-US" altLang="zh-CN" sz="2000">
                <a:solidFill>
                  <a:schemeClr val="tx2"/>
                </a:solidFill>
                <a:latin typeface="楷体_GB2312" pitchFamily="49" charset="-122"/>
                <a:ea typeface="楷体_GB2312" pitchFamily="49" charset="-122"/>
              </a:rPr>
              <a:t>1868</a:t>
            </a:r>
            <a:r>
              <a:rPr kumimoji="1" lang="zh-CN" altLang="en-US" sz="2000">
                <a:solidFill>
                  <a:schemeClr val="tx2"/>
                </a:solidFill>
                <a:latin typeface="楷体_GB2312" pitchFamily="49" charset="-122"/>
                <a:ea typeface="楷体_GB2312" pitchFamily="49" charset="-122"/>
              </a:rPr>
              <a:t>年，马克斯威尔（</a:t>
            </a:r>
            <a:r>
              <a:rPr kumimoji="1" lang="en-US" altLang="zh-CN" sz="2000">
                <a:solidFill>
                  <a:schemeClr val="tx2"/>
                </a:solidFill>
                <a:latin typeface="楷体_GB2312" pitchFamily="49" charset="-122"/>
                <a:ea typeface="楷体_GB2312" pitchFamily="49" charset="-122"/>
              </a:rPr>
              <a:t>J.C.Maxwell</a:t>
            </a:r>
            <a:r>
              <a:rPr kumimoji="1" lang="zh-CN" altLang="en-US" sz="2000">
                <a:solidFill>
                  <a:schemeClr val="tx2"/>
                </a:solidFill>
                <a:latin typeface="楷体_GB2312" pitchFamily="49" charset="-122"/>
                <a:ea typeface="楷体_GB2312" pitchFamily="49" charset="-122"/>
              </a:rPr>
              <a:t>）提出了低阶系统的稳定性代数判据 。</a:t>
            </a:r>
          </a:p>
          <a:p>
            <a:pPr eaLnBrk="1" hangingPunct="1">
              <a:lnSpc>
                <a:spcPct val="120000"/>
              </a:lnSpc>
              <a:spcBef>
                <a:spcPct val="45000"/>
              </a:spcBef>
              <a:buClr>
                <a:srgbClr val="FF9900"/>
              </a:buClr>
              <a:buSzPct val="80000"/>
              <a:buFont typeface="Wingdings" pitchFamily="2" charset="2"/>
              <a:buChar char="Ø"/>
            </a:pPr>
            <a:r>
              <a:rPr kumimoji="1" lang="en-US" altLang="zh-CN" sz="2000">
                <a:solidFill>
                  <a:schemeClr val="tx2"/>
                </a:solidFill>
                <a:latin typeface="楷体_GB2312" pitchFamily="49" charset="-122"/>
                <a:ea typeface="楷体_GB2312" pitchFamily="49" charset="-122"/>
              </a:rPr>
              <a:t>1895</a:t>
            </a:r>
            <a:r>
              <a:rPr kumimoji="1" lang="zh-CN" altLang="en-US" sz="2000">
                <a:solidFill>
                  <a:schemeClr val="tx2"/>
                </a:solidFill>
                <a:latin typeface="楷体_GB2312" pitchFamily="49" charset="-122"/>
                <a:ea typeface="楷体_GB2312" pitchFamily="49" charset="-122"/>
              </a:rPr>
              <a:t>年，数学家劳斯（</a:t>
            </a:r>
            <a:r>
              <a:rPr kumimoji="1" lang="en-US" altLang="zh-CN" sz="2000">
                <a:solidFill>
                  <a:schemeClr val="tx2"/>
                </a:solidFill>
                <a:latin typeface="楷体_GB2312" pitchFamily="49" charset="-122"/>
                <a:ea typeface="楷体_GB2312" pitchFamily="49" charset="-122"/>
              </a:rPr>
              <a:t>Routh</a:t>
            </a:r>
            <a:r>
              <a:rPr kumimoji="1" lang="zh-CN" altLang="en-US" sz="2000">
                <a:solidFill>
                  <a:schemeClr val="tx2"/>
                </a:solidFill>
                <a:latin typeface="楷体_GB2312" pitchFamily="49" charset="-122"/>
                <a:ea typeface="楷体_GB2312" pitchFamily="49" charset="-122"/>
              </a:rPr>
              <a:t>）和赫尔威茨（</a:t>
            </a:r>
            <a:r>
              <a:rPr kumimoji="1" lang="en-US" altLang="zh-CN" sz="2000">
                <a:solidFill>
                  <a:schemeClr val="tx2"/>
                </a:solidFill>
                <a:latin typeface="楷体_GB2312" pitchFamily="49" charset="-122"/>
                <a:ea typeface="楷体_GB2312" pitchFamily="49" charset="-122"/>
              </a:rPr>
              <a:t>Hurwitz</a:t>
            </a:r>
            <a:r>
              <a:rPr kumimoji="1" lang="zh-CN" altLang="en-US" sz="2000">
                <a:solidFill>
                  <a:schemeClr val="tx2"/>
                </a:solidFill>
                <a:latin typeface="楷体_GB2312" pitchFamily="49" charset="-122"/>
                <a:ea typeface="楷体_GB2312" pitchFamily="49" charset="-122"/>
              </a:rPr>
              <a:t>）分别独立地提出了高阶系统的稳定性判据，即</a:t>
            </a:r>
            <a:r>
              <a:rPr kumimoji="1" lang="en-US" altLang="zh-CN" sz="2000">
                <a:solidFill>
                  <a:schemeClr val="tx2"/>
                </a:solidFill>
                <a:latin typeface="楷体_GB2312" pitchFamily="49" charset="-122"/>
                <a:ea typeface="楷体_GB2312" pitchFamily="49" charset="-122"/>
              </a:rPr>
              <a:t>Routh</a:t>
            </a:r>
            <a:r>
              <a:rPr kumimoji="1" lang="zh-CN" altLang="en-US" sz="2000">
                <a:solidFill>
                  <a:schemeClr val="tx2"/>
                </a:solidFill>
                <a:latin typeface="楷体_GB2312" pitchFamily="49" charset="-122"/>
                <a:ea typeface="楷体_GB2312" pitchFamily="49" charset="-122"/>
              </a:rPr>
              <a:t>和</a:t>
            </a:r>
            <a:r>
              <a:rPr kumimoji="1" lang="en-US" altLang="zh-CN" sz="2000">
                <a:solidFill>
                  <a:schemeClr val="tx2"/>
                </a:solidFill>
                <a:latin typeface="楷体_GB2312" pitchFamily="49" charset="-122"/>
                <a:ea typeface="楷体_GB2312" pitchFamily="49" charset="-122"/>
              </a:rPr>
              <a:t>Hurwitz</a:t>
            </a:r>
            <a:r>
              <a:rPr kumimoji="1" lang="zh-CN" altLang="en-US" sz="2000">
                <a:solidFill>
                  <a:schemeClr val="tx2"/>
                </a:solidFill>
                <a:latin typeface="楷体_GB2312" pitchFamily="49" charset="-122"/>
                <a:ea typeface="楷体_GB2312" pitchFamily="49" charset="-122"/>
              </a:rPr>
              <a:t>判据。</a:t>
            </a:r>
          </a:p>
          <a:p>
            <a:pPr algn="just" eaLnBrk="1" hangingPunct="1">
              <a:lnSpc>
                <a:spcPct val="120000"/>
              </a:lnSpc>
              <a:spcBef>
                <a:spcPct val="50000"/>
              </a:spcBef>
              <a:buClr>
                <a:srgbClr val="FF9900"/>
              </a:buClr>
              <a:buSzPct val="80000"/>
              <a:buFont typeface="Wingdings" pitchFamily="2" charset="2"/>
              <a:buChar char="Ø"/>
            </a:pPr>
            <a:r>
              <a:rPr kumimoji="1" lang="zh-CN" altLang="en-US" sz="2000">
                <a:solidFill>
                  <a:schemeClr val="tx2"/>
                </a:solidFill>
                <a:latin typeface="楷体_GB2312" pitchFamily="49" charset="-122"/>
                <a:ea typeface="楷体_GB2312" pitchFamily="49" charset="-122"/>
              </a:rPr>
              <a:t>二战期间（</a:t>
            </a:r>
            <a:r>
              <a:rPr kumimoji="1" lang="en-US" altLang="zh-CN" sz="2000">
                <a:solidFill>
                  <a:schemeClr val="tx2"/>
                </a:solidFill>
                <a:latin typeface="楷体_GB2312" pitchFamily="49" charset="-122"/>
                <a:ea typeface="楷体_GB2312" pitchFamily="49" charset="-122"/>
              </a:rPr>
              <a:t>1938-1945</a:t>
            </a:r>
            <a:r>
              <a:rPr kumimoji="1" lang="zh-CN" altLang="en-US" sz="2000">
                <a:solidFill>
                  <a:schemeClr val="tx2"/>
                </a:solidFill>
                <a:latin typeface="楷体_GB2312" pitchFamily="49" charset="-122"/>
                <a:ea typeface="楷体_GB2312" pitchFamily="49" charset="-122"/>
              </a:rPr>
              <a:t>年）奈奎斯特（</a:t>
            </a:r>
            <a:r>
              <a:rPr kumimoji="1" lang="en-US" altLang="zh-CN" sz="2000">
                <a:solidFill>
                  <a:schemeClr val="tx2"/>
                </a:solidFill>
                <a:latin typeface="楷体_GB2312" pitchFamily="49" charset="-122"/>
                <a:ea typeface="楷体_GB2312" pitchFamily="49" charset="-122"/>
              </a:rPr>
              <a:t>H.Nyquist</a:t>
            </a:r>
            <a:r>
              <a:rPr kumimoji="1" lang="zh-CN" altLang="en-US" sz="2000">
                <a:solidFill>
                  <a:schemeClr val="tx2"/>
                </a:solidFill>
                <a:latin typeface="楷体_GB2312" pitchFamily="49" charset="-122"/>
                <a:ea typeface="楷体_GB2312" pitchFamily="49" charset="-122"/>
              </a:rPr>
              <a:t>）提出了频率响应理论 </a:t>
            </a:r>
            <a:r>
              <a:rPr kumimoji="1" lang="en-US" altLang="zh-CN" sz="2000">
                <a:solidFill>
                  <a:schemeClr val="tx2"/>
                </a:solidFill>
                <a:latin typeface="楷体_GB2312" pitchFamily="49" charset="-122"/>
                <a:ea typeface="楷体_GB2312" pitchFamily="49" charset="-122"/>
              </a:rPr>
              <a:t>1948</a:t>
            </a:r>
            <a:r>
              <a:rPr kumimoji="1" lang="zh-CN" altLang="en-US" sz="2000">
                <a:solidFill>
                  <a:schemeClr val="tx2"/>
                </a:solidFill>
                <a:latin typeface="楷体_GB2312" pitchFamily="49" charset="-122"/>
                <a:ea typeface="楷体_GB2312" pitchFamily="49" charset="-122"/>
              </a:rPr>
              <a:t>年，伊万斯（</a:t>
            </a:r>
            <a:r>
              <a:rPr kumimoji="1" lang="en-US" altLang="zh-CN" sz="2000">
                <a:solidFill>
                  <a:schemeClr val="tx2"/>
                </a:solidFill>
                <a:latin typeface="楷体_GB2312" pitchFamily="49" charset="-122"/>
                <a:ea typeface="楷体_GB2312" pitchFamily="49" charset="-122"/>
              </a:rPr>
              <a:t>W.R.Evans</a:t>
            </a:r>
            <a:r>
              <a:rPr kumimoji="1" lang="zh-CN" altLang="en-US" sz="2000">
                <a:solidFill>
                  <a:schemeClr val="tx2"/>
                </a:solidFill>
                <a:latin typeface="楷体_GB2312" pitchFamily="49" charset="-122"/>
                <a:ea typeface="楷体_GB2312" pitchFamily="49" charset="-122"/>
              </a:rPr>
              <a:t>）提出了根轨迹法。至此，控制理论发展的第一阶段基本完成，形成了以</a:t>
            </a:r>
            <a:r>
              <a:rPr kumimoji="1" lang="zh-CN" altLang="en-US" sz="2000">
                <a:solidFill>
                  <a:srgbClr val="D60093"/>
                </a:solidFill>
                <a:latin typeface="楷体_GB2312" pitchFamily="49" charset="-122"/>
                <a:ea typeface="楷体_GB2312" pitchFamily="49" charset="-122"/>
              </a:rPr>
              <a:t>频率法</a:t>
            </a:r>
            <a:r>
              <a:rPr kumimoji="1" lang="zh-CN" altLang="en-US" sz="2000">
                <a:solidFill>
                  <a:schemeClr val="tx2"/>
                </a:solidFill>
                <a:latin typeface="楷体_GB2312" pitchFamily="49" charset="-122"/>
                <a:ea typeface="楷体_GB2312" pitchFamily="49" charset="-122"/>
              </a:rPr>
              <a:t>和</a:t>
            </a:r>
            <a:r>
              <a:rPr kumimoji="1" lang="zh-CN" altLang="en-US" sz="2000">
                <a:solidFill>
                  <a:srgbClr val="D60093"/>
                </a:solidFill>
                <a:latin typeface="楷体_GB2312" pitchFamily="49" charset="-122"/>
                <a:ea typeface="楷体_GB2312" pitchFamily="49" charset="-122"/>
              </a:rPr>
              <a:t>根轨迹</a:t>
            </a:r>
            <a:r>
              <a:rPr kumimoji="1" lang="zh-CN" altLang="en-US" sz="2000">
                <a:solidFill>
                  <a:schemeClr val="tx2"/>
                </a:solidFill>
                <a:latin typeface="楷体_GB2312" pitchFamily="49" charset="-122"/>
                <a:ea typeface="楷体_GB2312" pitchFamily="49" charset="-122"/>
              </a:rPr>
              <a:t>法为主要方法的经典控制理论</a:t>
            </a:r>
            <a:r>
              <a:rPr kumimoji="1" lang="zh-CN" altLang="en-US" sz="2000" i="1">
                <a:solidFill>
                  <a:schemeClr val="tx2"/>
                </a:solidFill>
                <a:latin typeface="Times New Roman" panose="02020603050405020304" pitchFamily="18" charset="0"/>
                <a:ea typeface="楷体_GB2312" pitchFamily="49" charset="-122"/>
              </a:rPr>
              <a:t>。</a:t>
            </a:r>
            <a:endParaRPr kumimoji="1" lang="zh-CN" altLang="en-US" sz="2000">
              <a:solidFill>
                <a:schemeClr val="tx2"/>
              </a:solidFill>
              <a:latin typeface="宋体" panose="02010600030101010101" pitchFamily="2" charset="-122"/>
              <a:ea typeface="楷体_GB2312" pitchFamily="49" charset="-122"/>
            </a:endParaRPr>
          </a:p>
        </p:txBody>
      </p:sp>
      <p:sp>
        <p:nvSpPr>
          <p:cNvPr id="220165" name="Rectangle 5">
            <a:extLst>
              <a:ext uri="{FF2B5EF4-FFF2-40B4-BE49-F238E27FC236}">
                <a16:creationId xmlns:a16="http://schemas.microsoft.com/office/drawing/2014/main" id="{1C41B13D-05D2-3D07-CC49-C87A8CC73C90}"/>
              </a:ext>
            </a:extLst>
          </p:cNvPr>
          <p:cNvSpPr>
            <a:spLocks noChangeArrowheads="1"/>
          </p:cNvSpPr>
          <p:nvPr/>
        </p:nvSpPr>
        <p:spPr bwMode="auto">
          <a:xfrm>
            <a:off x="539750" y="-315913"/>
            <a:ext cx="7772400" cy="1143001"/>
          </a:xfrm>
          <a:prstGeom prst="rect">
            <a:avLst/>
          </a:prstGeom>
          <a:noFill/>
          <a:ln w="9525">
            <a:noFill/>
            <a:miter lim="800000"/>
            <a:headEnd/>
            <a:tailEnd/>
          </a:ln>
          <a:effectLst/>
        </p:spPr>
        <p:txBody>
          <a:bodyPr anchor="ctr"/>
          <a:lstStyle/>
          <a:p>
            <a:pPr algn="ctr" eaLnBrk="1" hangingPunct="1">
              <a:defRPr/>
            </a:pPr>
            <a:r>
              <a:rPr lang="en-US" altLang="zh-CN" sz="28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2800" b="1">
                <a:solidFill>
                  <a:schemeClr val="tx2"/>
                </a:solidFill>
                <a:effectLst>
                  <a:outerShdw blurRad="38100" dist="38100" dir="2700000" algn="tl">
                    <a:srgbClr val="DDDDDD"/>
                  </a:outerShdw>
                </a:effectLst>
                <a:latin typeface="Arial" charset="0"/>
                <a:ea typeface="宋体" charset="0"/>
                <a:cs typeface="宋体" charset="0"/>
              </a:rPr>
              <a:t>自动控制理论的发展（续）</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220163">
                                            <p:txEl>
                                              <p:pRg st="0" end="0"/>
                                            </p:txEl>
                                          </p:spTgt>
                                        </p:tgtEl>
                                        <p:attrNameLst>
                                          <p:attrName>style.visibility</p:attrName>
                                        </p:attrNameLst>
                                      </p:cBhvr>
                                      <p:to>
                                        <p:strVal val="visible"/>
                                      </p:to>
                                    </p:set>
                                    <p:animEffect transition="in" filter="fade">
                                      <p:cBhvr>
                                        <p:cTn id="7" dur="1000"/>
                                        <p:tgtEl>
                                          <p:spTgt spid="220163">
                                            <p:txEl>
                                              <p:pRg st="0" end="0"/>
                                            </p:txEl>
                                          </p:spTgt>
                                        </p:tgtEl>
                                      </p:cBhvr>
                                    </p:animEffect>
                                    <p:anim calcmode="lin" valueType="num">
                                      <p:cBhvr>
                                        <p:cTn id="8" dur="1000" fill="hold"/>
                                        <p:tgtEl>
                                          <p:spTgt spid="22016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016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2" presetClass="entr" presetSubtype="8" fill="hold" nodeType="clickEffect">
                                  <p:stCondLst>
                                    <p:cond delay="0"/>
                                  </p:stCondLst>
                                  <p:childTnLst>
                                    <p:set>
                                      <p:cBhvr>
                                        <p:cTn id="13" dur="1" fill="hold">
                                          <p:stCondLst>
                                            <p:cond delay="0"/>
                                          </p:stCondLst>
                                        </p:cTn>
                                        <p:tgtEl>
                                          <p:spTgt spid="220164">
                                            <p:txEl>
                                              <p:pRg st="0" end="0"/>
                                            </p:txEl>
                                          </p:spTgt>
                                        </p:tgtEl>
                                        <p:attrNameLst>
                                          <p:attrName>style.visibility</p:attrName>
                                        </p:attrNameLst>
                                      </p:cBhvr>
                                      <p:to>
                                        <p:strVal val="visible"/>
                                      </p:to>
                                    </p:set>
                                    <p:anim calcmode="lin" valueType="num">
                                      <p:cBhvr additive="base">
                                        <p:cTn id="14" dur="500" fill="hold"/>
                                        <p:tgtEl>
                                          <p:spTgt spid="220164">
                                            <p:txEl>
                                              <p:pRg st="0" end="0"/>
                                            </p:txEl>
                                          </p:spTgt>
                                        </p:tgtEl>
                                        <p:attrNameLst>
                                          <p:attrName>ppt_x</p:attrName>
                                        </p:attrNameLst>
                                      </p:cBhvr>
                                      <p:tavLst>
                                        <p:tav tm="0">
                                          <p:val>
                                            <p:strVal val="0-#ppt_w/2"/>
                                          </p:val>
                                        </p:tav>
                                        <p:tav tm="100000">
                                          <p:val>
                                            <p:strVal val="#ppt_x"/>
                                          </p:val>
                                        </p:tav>
                                      </p:tavLst>
                                    </p:anim>
                                    <p:anim calcmode="lin" valueType="num">
                                      <p:cBhvr additive="base">
                                        <p:cTn id="15" dur="500" fill="hold"/>
                                        <p:tgtEl>
                                          <p:spTgt spid="220164">
                                            <p:txEl>
                                              <p:pRg st="0" end="0"/>
                                            </p:txEl>
                                          </p:spTgt>
                                        </p:tgtEl>
                                        <p:attrNameLst>
                                          <p:attrName>ppt_y</p:attrName>
                                        </p:attrNameLst>
                                      </p:cBhvr>
                                      <p:tavLst>
                                        <p:tav tm="0">
                                          <p:val>
                                            <p:strVal val="#ppt_y"/>
                                          </p:val>
                                        </p:tav>
                                        <p:tav tm="100000">
                                          <p:val>
                                            <p:strVal val="#ppt_y"/>
                                          </p:val>
                                        </p:tav>
                                      </p:tavLst>
                                    </p:anim>
                                  </p:childTnLst>
                                  <p:subTnLst>
                                    <p:animClr clrSpc="rgb" dir="cw">
                                      <p:cBhvr override="childStyle">
                                        <p:cTn dur="1" fill="hold" display="0" masterRel="nextClick" afterEffect="1"/>
                                        <p:tgtEl>
                                          <p:spTgt spid="220164">
                                            <p:txEl>
                                              <p:pRg st="0" end="0"/>
                                            </p:txEl>
                                          </p:spTgt>
                                        </p:tgtEl>
                                        <p:attrNameLst>
                                          <p:attrName>ppt_c</p:attrName>
                                        </p:attrNameLst>
                                      </p:cBhvr>
                                      <p:to>
                                        <a:srgbClr val="FFCC00"/>
                                      </p:to>
                                    </p:animClr>
                                  </p:subTnLst>
                                </p:cTn>
                              </p:par>
                            </p:childTnLst>
                          </p:cTn>
                        </p:par>
                      </p:childTnLst>
                    </p:cTn>
                  </p:par>
                  <p:par>
                    <p:cTn id="16" fill="hold" nodeType="clickPar">
                      <p:stCondLst>
                        <p:cond delay="indefinite"/>
                      </p:stCondLst>
                      <p:childTnLst>
                        <p:par>
                          <p:cTn id="17" fill="hold" nodeType="withGroup">
                            <p:stCondLst>
                              <p:cond delay="0"/>
                            </p:stCondLst>
                            <p:childTnLst>
                              <p:par>
                                <p:cTn id="18" presetID="2" presetClass="entr" presetSubtype="8" fill="hold" nodeType="clickEffect">
                                  <p:stCondLst>
                                    <p:cond delay="0"/>
                                  </p:stCondLst>
                                  <p:childTnLst>
                                    <p:set>
                                      <p:cBhvr>
                                        <p:cTn id="19" dur="1" fill="hold">
                                          <p:stCondLst>
                                            <p:cond delay="0"/>
                                          </p:stCondLst>
                                        </p:cTn>
                                        <p:tgtEl>
                                          <p:spTgt spid="220164">
                                            <p:txEl>
                                              <p:pRg st="1" end="1"/>
                                            </p:txEl>
                                          </p:spTgt>
                                        </p:tgtEl>
                                        <p:attrNameLst>
                                          <p:attrName>style.visibility</p:attrName>
                                        </p:attrNameLst>
                                      </p:cBhvr>
                                      <p:to>
                                        <p:strVal val="visible"/>
                                      </p:to>
                                    </p:set>
                                    <p:anim calcmode="lin" valueType="num">
                                      <p:cBhvr additive="base">
                                        <p:cTn id="20" dur="500" fill="hold"/>
                                        <p:tgtEl>
                                          <p:spTgt spid="220164">
                                            <p:txEl>
                                              <p:pRg st="1" end="1"/>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220164">
                                            <p:txEl>
                                              <p:pRg st="1" end="1"/>
                                            </p:txEl>
                                          </p:spTgt>
                                        </p:tgtEl>
                                        <p:attrNameLst>
                                          <p:attrName>ppt_y</p:attrName>
                                        </p:attrNameLst>
                                      </p:cBhvr>
                                      <p:tavLst>
                                        <p:tav tm="0">
                                          <p:val>
                                            <p:strVal val="#ppt_y"/>
                                          </p:val>
                                        </p:tav>
                                        <p:tav tm="100000">
                                          <p:val>
                                            <p:strVal val="#ppt_y"/>
                                          </p:val>
                                        </p:tav>
                                      </p:tavLst>
                                    </p:anim>
                                  </p:childTnLst>
                                  <p:subTnLst>
                                    <p:animClr clrSpc="rgb" dir="cw">
                                      <p:cBhvr override="childStyle">
                                        <p:cTn dur="1" fill="hold" display="0" masterRel="nextClick" afterEffect="1"/>
                                        <p:tgtEl>
                                          <p:spTgt spid="220164">
                                            <p:txEl>
                                              <p:pRg st="1" end="1"/>
                                            </p:txEl>
                                          </p:spTgt>
                                        </p:tgtEl>
                                        <p:attrNameLst>
                                          <p:attrName>ppt_c</p:attrName>
                                        </p:attrNameLst>
                                      </p:cBhvr>
                                      <p:to>
                                        <a:srgbClr val="FFCC00"/>
                                      </p:to>
                                    </p:animClr>
                                  </p:subTnLst>
                                </p:cTn>
                              </p:par>
                            </p:childTnLst>
                          </p:cTn>
                        </p:par>
                      </p:childTnLst>
                    </p:cTn>
                  </p:par>
                  <p:par>
                    <p:cTn id="22" fill="hold" nodeType="clickPar">
                      <p:stCondLst>
                        <p:cond delay="indefinite"/>
                      </p:stCondLst>
                      <p:childTnLst>
                        <p:par>
                          <p:cTn id="23" fill="hold" nodeType="withGroup">
                            <p:stCondLst>
                              <p:cond delay="0"/>
                            </p:stCondLst>
                            <p:childTnLst>
                              <p:par>
                                <p:cTn id="24" presetID="2" presetClass="entr" presetSubtype="8" fill="hold" nodeType="clickEffect">
                                  <p:stCondLst>
                                    <p:cond delay="0"/>
                                  </p:stCondLst>
                                  <p:childTnLst>
                                    <p:set>
                                      <p:cBhvr>
                                        <p:cTn id="25" dur="1" fill="hold">
                                          <p:stCondLst>
                                            <p:cond delay="0"/>
                                          </p:stCondLst>
                                        </p:cTn>
                                        <p:tgtEl>
                                          <p:spTgt spid="220164">
                                            <p:txEl>
                                              <p:pRg st="2" end="2"/>
                                            </p:txEl>
                                          </p:spTgt>
                                        </p:tgtEl>
                                        <p:attrNameLst>
                                          <p:attrName>style.visibility</p:attrName>
                                        </p:attrNameLst>
                                      </p:cBhvr>
                                      <p:to>
                                        <p:strVal val="visible"/>
                                      </p:to>
                                    </p:set>
                                    <p:anim calcmode="lin" valueType="num">
                                      <p:cBhvr additive="base">
                                        <p:cTn id="26" dur="500" fill="hold"/>
                                        <p:tgtEl>
                                          <p:spTgt spid="220164">
                                            <p:txEl>
                                              <p:pRg st="2" end="2"/>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220164">
                                            <p:txEl>
                                              <p:pRg st="2" end="2"/>
                                            </p:txEl>
                                          </p:spTgt>
                                        </p:tgtEl>
                                        <p:attrNameLst>
                                          <p:attrName>ppt_y</p:attrName>
                                        </p:attrNameLst>
                                      </p:cBhvr>
                                      <p:tavLst>
                                        <p:tav tm="0">
                                          <p:val>
                                            <p:strVal val="#ppt_y"/>
                                          </p:val>
                                        </p:tav>
                                        <p:tav tm="100000">
                                          <p:val>
                                            <p:strVal val="#ppt_y"/>
                                          </p:val>
                                        </p:tav>
                                      </p:tavLst>
                                    </p:anim>
                                  </p:childTnLst>
                                  <p:subTnLst>
                                    <p:animClr clrSpc="rgb" dir="cw">
                                      <p:cBhvr override="childStyle">
                                        <p:cTn dur="1" fill="hold" display="0" masterRel="nextClick" afterEffect="1"/>
                                        <p:tgtEl>
                                          <p:spTgt spid="220164">
                                            <p:txEl>
                                              <p:pRg st="2" end="2"/>
                                            </p:txEl>
                                          </p:spTgt>
                                        </p:tgtEl>
                                        <p:attrNameLst>
                                          <p:attrName>ppt_c</p:attrName>
                                        </p:attrNameLst>
                                      </p:cBhvr>
                                      <p:to>
                                        <a:srgbClr val="FFCC00"/>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163" grpId="0" build="p"/>
      <p:bldP spid="220164" grpId="0" build="p"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1186" name="Rectangle 2">
            <a:extLst>
              <a:ext uri="{FF2B5EF4-FFF2-40B4-BE49-F238E27FC236}">
                <a16:creationId xmlns:a16="http://schemas.microsoft.com/office/drawing/2014/main" id="{67EDA0DE-3675-B07E-9FA0-65EF6CCE1D44}"/>
              </a:ext>
            </a:extLst>
          </p:cNvPr>
          <p:cNvSpPr>
            <a:spLocks noGrp="1" noRot="1" noChangeArrowheads="1"/>
          </p:cNvSpPr>
          <p:nvPr>
            <p:ph type="title"/>
          </p:nvPr>
        </p:nvSpPr>
        <p:spPr>
          <a:xfrm>
            <a:off x="685800" y="381000"/>
            <a:ext cx="7772400" cy="1143000"/>
          </a:xfrm>
        </p:spPr>
        <p:txBody>
          <a:bodyPr/>
          <a:lstStyle/>
          <a:p>
            <a:pPr algn="l" eaLnBrk="1" hangingPunct="1"/>
            <a:r>
              <a:rPr lang="zh-CN" altLang="en-US" sz="2800" b="1">
                <a:solidFill>
                  <a:srgbClr val="231BBD"/>
                </a:solidFill>
                <a:ea typeface="楷体_GB2312" pitchFamily="49" charset="-122"/>
              </a:rPr>
              <a:t>经典控制理论的基本特征</a:t>
            </a:r>
          </a:p>
        </p:txBody>
      </p:sp>
      <p:sp>
        <p:nvSpPr>
          <p:cNvPr id="221187" name="Rectangle 3">
            <a:extLst>
              <a:ext uri="{FF2B5EF4-FFF2-40B4-BE49-F238E27FC236}">
                <a16:creationId xmlns:a16="http://schemas.microsoft.com/office/drawing/2014/main" id="{AF4BEA8F-CBC9-94B5-7CE7-2583485AFF05}"/>
              </a:ext>
            </a:extLst>
          </p:cNvPr>
          <p:cNvSpPr>
            <a:spLocks noGrp="1" noRot="1" noChangeArrowheads="1"/>
          </p:cNvSpPr>
          <p:nvPr>
            <p:ph type="body" idx="1"/>
          </p:nvPr>
        </p:nvSpPr>
        <p:spPr>
          <a:xfrm>
            <a:off x="457200" y="1524000"/>
            <a:ext cx="7696200" cy="2133600"/>
          </a:xfrm>
        </p:spPr>
        <p:txBody>
          <a:bodyPr/>
          <a:lstStyle/>
          <a:p>
            <a:pPr algn="just" eaLnBrk="1" hangingPunct="1">
              <a:spcBef>
                <a:spcPct val="50000"/>
              </a:spcBef>
              <a:buFont typeface="Wingdings" pitchFamily="2" charset="2"/>
              <a:buNone/>
            </a:pPr>
            <a:r>
              <a:rPr lang="zh-CN" altLang="en-US" sz="2000">
                <a:solidFill>
                  <a:schemeClr val="hlink"/>
                </a:solidFill>
                <a:latin typeface="楷体_GB2312" pitchFamily="49" charset="-122"/>
                <a:ea typeface="楷体_GB2312" pitchFamily="49" charset="-122"/>
              </a:rPr>
              <a:t>（</a:t>
            </a:r>
            <a:r>
              <a:rPr lang="en-US" altLang="zh-CN" sz="2000">
                <a:solidFill>
                  <a:schemeClr val="hlink"/>
                </a:solidFill>
                <a:latin typeface="楷体_GB2312" pitchFamily="49" charset="-122"/>
                <a:ea typeface="楷体_GB2312" pitchFamily="49" charset="-122"/>
              </a:rPr>
              <a:t>1</a:t>
            </a:r>
            <a:r>
              <a:rPr lang="zh-CN" altLang="en-US" sz="2000">
                <a:solidFill>
                  <a:schemeClr val="hlink"/>
                </a:solidFill>
                <a:latin typeface="楷体_GB2312" pitchFamily="49" charset="-122"/>
                <a:ea typeface="楷体_GB2312" pitchFamily="49" charset="-122"/>
              </a:rPr>
              <a:t>）主要用于线性定常系统的研究，即用于常系数线性微分方程描述的系统的分析与综合；</a:t>
            </a:r>
          </a:p>
          <a:p>
            <a:pPr algn="just" eaLnBrk="1" hangingPunct="1">
              <a:spcBef>
                <a:spcPct val="50000"/>
              </a:spcBef>
              <a:buFont typeface="Wingdings" pitchFamily="2" charset="2"/>
              <a:buNone/>
            </a:pPr>
            <a:r>
              <a:rPr lang="zh-CN" altLang="en-US" sz="2000">
                <a:solidFill>
                  <a:schemeClr val="hlink"/>
                </a:solidFill>
                <a:latin typeface="楷体_GB2312" pitchFamily="49" charset="-122"/>
                <a:ea typeface="楷体_GB2312" pitchFamily="49" charset="-122"/>
              </a:rPr>
              <a:t>（</a:t>
            </a:r>
            <a:r>
              <a:rPr lang="en-US" altLang="zh-CN" sz="2000">
                <a:solidFill>
                  <a:schemeClr val="hlink"/>
                </a:solidFill>
                <a:latin typeface="楷体_GB2312" pitchFamily="49" charset="-122"/>
                <a:ea typeface="楷体_GB2312" pitchFamily="49" charset="-122"/>
              </a:rPr>
              <a:t>2</a:t>
            </a:r>
            <a:r>
              <a:rPr lang="zh-CN" altLang="en-US" sz="2000">
                <a:solidFill>
                  <a:schemeClr val="hlink"/>
                </a:solidFill>
                <a:latin typeface="楷体_GB2312" pitchFamily="49" charset="-122"/>
                <a:ea typeface="楷体_GB2312" pitchFamily="49" charset="-122"/>
              </a:rPr>
              <a:t>）只用于单输入，单输出的反馈控制系统；</a:t>
            </a:r>
          </a:p>
          <a:p>
            <a:pPr algn="just" eaLnBrk="1" hangingPunct="1">
              <a:spcBef>
                <a:spcPct val="50000"/>
              </a:spcBef>
              <a:buFont typeface="Wingdings" pitchFamily="2" charset="2"/>
              <a:buNone/>
            </a:pPr>
            <a:r>
              <a:rPr lang="zh-CN" altLang="en-US" sz="2000">
                <a:solidFill>
                  <a:schemeClr val="hlink"/>
                </a:solidFill>
                <a:latin typeface="楷体_GB2312" pitchFamily="49" charset="-122"/>
                <a:ea typeface="楷体_GB2312" pitchFamily="49" charset="-122"/>
              </a:rPr>
              <a:t>（</a:t>
            </a:r>
            <a:r>
              <a:rPr lang="en-US" altLang="zh-CN" sz="2000">
                <a:solidFill>
                  <a:schemeClr val="hlink"/>
                </a:solidFill>
                <a:latin typeface="楷体_GB2312" pitchFamily="49" charset="-122"/>
                <a:ea typeface="楷体_GB2312" pitchFamily="49" charset="-122"/>
              </a:rPr>
              <a:t>3</a:t>
            </a:r>
            <a:r>
              <a:rPr lang="zh-CN" altLang="en-US" sz="2000">
                <a:solidFill>
                  <a:schemeClr val="hlink"/>
                </a:solidFill>
                <a:latin typeface="楷体_GB2312" pitchFamily="49" charset="-122"/>
                <a:ea typeface="楷体_GB2312" pitchFamily="49" charset="-122"/>
              </a:rPr>
              <a:t>）只讨论系统输入与输出之间的关系，而忽视系统的内部状态，是一种对系统的外部描述方法。</a:t>
            </a:r>
          </a:p>
        </p:txBody>
      </p:sp>
      <p:sp>
        <p:nvSpPr>
          <p:cNvPr id="221188" name="Rectangle 4">
            <a:extLst>
              <a:ext uri="{FF2B5EF4-FFF2-40B4-BE49-F238E27FC236}">
                <a16:creationId xmlns:a16="http://schemas.microsoft.com/office/drawing/2014/main" id="{ADE8D1E3-8C20-2FF8-0AB9-AC930D8653F5}"/>
              </a:ext>
            </a:extLst>
          </p:cNvPr>
          <p:cNvSpPr>
            <a:spLocks noChangeArrowheads="1"/>
          </p:cNvSpPr>
          <p:nvPr/>
        </p:nvSpPr>
        <p:spPr bwMode="auto">
          <a:xfrm>
            <a:off x="228600" y="3733800"/>
            <a:ext cx="8153400"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buClr>
                <a:schemeClr val="accent2"/>
              </a:buClr>
              <a:buSzPct val="80000"/>
              <a:buFont typeface="Wingdings" pitchFamily="2" charset="2"/>
              <a:buNone/>
            </a:pPr>
            <a:r>
              <a:rPr kumimoji="1" lang="en-US" altLang="zh-CN" sz="2000" b="1">
                <a:solidFill>
                  <a:srgbClr val="111111"/>
                </a:solidFill>
                <a:latin typeface="Times New Roman" panose="02020603050405020304" pitchFamily="18" charset="0"/>
              </a:rPr>
              <a:t>              </a:t>
            </a:r>
            <a:r>
              <a:rPr kumimoji="1" lang="zh-CN" altLang="en-US" sz="2000" b="1">
                <a:solidFill>
                  <a:schemeClr val="tx2"/>
                </a:solidFill>
                <a:latin typeface="Times New Roman" panose="02020603050405020304" pitchFamily="18" charset="0"/>
                <a:ea typeface="楷体_GB2312" pitchFamily="49" charset="-122"/>
              </a:rPr>
              <a:t>反馈控制</a:t>
            </a:r>
            <a:r>
              <a:rPr kumimoji="1" lang="zh-CN" altLang="en-US" sz="2000">
                <a:solidFill>
                  <a:srgbClr val="111111"/>
                </a:solidFill>
                <a:latin typeface="Times New Roman" panose="02020603050405020304" pitchFamily="18" charset="0"/>
                <a:ea typeface="楷体_GB2312" pitchFamily="49" charset="-122"/>
              </a:rPr>
              <a:t>是一种最基本最重要的控制方式，引入反馈信号后，系统对来自内部和外部干扰的响应变得十分</a:t>
            </a:r>
            <a:r>
              <a:rPr kumimoji="1" lang="zh-CN" altLang="en-US" sz="2000" b="1">
                <a:solidFill>
                  <a:schemeClr val="tx2"/>
                </a:solidFill>
                <a:latin typeface="Times New Roman" panose="02020603050405020304" pitchFamily="18" charset="0"/>
                <a:ea typeface="楷体_GB2312" pitchFamily="49" charset="-122"/>
              </a:rPr>
              <a:t>迟钝</a:t>
            </a:r>
            <a:r>
              <a:rPr kumimoji="1" lang="zh-CN" altLang="en-US" sz="2000">
                <a:solidFill>
                  <a:srgbClr val="111111"/>
                </a:solidFill>
                <a:latin typeface="Times New Roman" panose="02020603050405020304" pitchFamily="18" charset="0"/>
                <a:ea typeface="楷体_GB2312" pitchFamily="49" charset="-122"/>
              </a:rPr>
              <a:t>，从而提高了系统的抗干扰能力和控制精度。与此同时，反馈作用又带来了系统稳定性问题，正是这个曾一度困扰人们的系统稳定性问题激发了人们对反馈控制系统进行深入研究的热情，推动了自动控制理论的发展与完善。因此从某种意义上讲，古典控制理论是伴随着反馈控制技术的产生和发展而逐渐完善和成熟起来的。</a:t>
            </a:r>
          </a:p>
        </p:txBody>
      </p:sp>
      <p:sp>
        <p:nvSpPr>
          <p:cNvPr id="221189" name="Rectangle 5">
            <a:extLst>
              <a:ext uri="{FF2B5EF4-FFF2-40B4-BE49-F238E27FC236}">
                <a16:creationId xmlns:a16="http://schemas.microsoft.com/office/drawing/2014/main" id="{A1CD5E30-EBAD-4A65-BD80-698D74E1DAFB}"/>
              </a:ext>
            </a:extLst>
          </p:cNvPr>
          <p:cNvSpPr>
            <a:spLocks noChangeArrowheads="1"/>
          </p:cNvSpPr>
          <p:nvPr/>
        </p:nvSpPr>
        <p:spPr bwMode="auto">
          <a:xfrm>
            <a:off x="539750" y="-90488"/>
            <a:ext cx="7772400" cy="1143001"/>
          </a:xfrm>
          <a:prstGeom prst="rect">
            <a:avLst/>
          </a:prstGeom>
          <a:noFill/>
          <a:ln w="9525">
            <a:noFill/>
            <a:miter lim="800000"/>
            <a:headEnd/>
            <a:tailEnd/>
          </a:ln>
          <a:effectLst/>
        </p:spPr>
        <p:txBody>
          <a:bodyPr anchor="ctr"/>
          <a:lstStyle/>
          <a:p>
            <a:pPr algn="ctr" eaLnBrk="1" hangingPunct="1">
              <a:defRPr/>
            </a:pPr>
            <a:r>
              <a:rPr lang="en-US" altLang="zh-CN" sz="28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2800" b="1">
                <a:solidFill>
                  <a:schemeClr val="tx2"/>
                </a:solidFill>
                <a:effectLst>
                  <a:outerShdw blurRad="38100" dist="38100" dir="2700000" algn="tl">
                    <a:srgbClr val="DDDDDD"/>
                  </a:outerShdw>
                </a:effectLst>
                <a:latin typeface="Arial" charset="0"/>
                <a:ea typeface="宋体" charset="0"/>
                <a:cs typeface="宋体" charset="0"/>
              </a:rPr>
              <a:t>自动控制理论的发展（续）</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4" presetClass="entr" presetSubtype="5" fill="hold" nodeType="afterEffect">
                                  <p:stCondLst>
                                    <p:cond delay="0"/>
                                  </p:stCondLst>
                                  <p:childTnLst>
                                    <p:set>
                                      <p:cBhvr>
                                        <p:cTn id="6" dur="1" fill="hold">
                                          <p:stCondLst>
                                            <p:cond delay="0"/>
                                          </p:stCondLst>
                                        </p:cTn>
                                        <p:tgtEl>
                                          <p:spTgt spid="221186"/>
                                        </p:tgtEl>
                                        <p:attrNameLst>
                                          <p:attrName>style.visibility</p:attrName>
                                        </p:attrNameLst>
                                      </p:cBhvr>
                                      <p:to>
                                        <p:strVal val="visible"/>
                                      </p:to>
                                    </p:set>
                                    <p:animEffect transition="in" filter="randombar(vertical)">
                                      <p:cBhvr>
                                        <p:cTn id="7" dur="500"/>
                                        <p:tgtEl>
                                          <p:spTgt spid="2211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499"/>
                                          </p:stCondLst>
                                        </p:cTn>
                                        <p:tgtEl>
                                          <p:spTgt spid="221187">
                                            <p:txEl>
                                              <p:pRg st="0" end="0"/>
                                            </p:txEl>
                                          </p:spTgt>
                                        </p:tgtEl>
                                        <p:attrNameLst>
                                          <p:attrName>style.visibility</p:attrName>
                                        </p:attrNameLst>
                                      </p:cBhvr>
                                      <p:to>
                                        <p:strVal val="visible"/>
                                      </p:to>
                                    </p:set>
                                    <p:anim to="" calcmode="lin" valueType="num">
                                      <p:cBhvr>
                                        <p:cTn id="12" dur="1" fill="hold"/>
                                        <p:tgtEl>
                                          <p:spTgt spid="221187">
                                            <p:txEl>
                                              <p:pRg st="0" end="0"/>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499"/>
                                          </p:stCondLst>
                                        </p:cTn>
                                        <p:tgtEl>
                                          <p:spTgt spid="221187">
                                            <p:txEl>
                                              <p:pRg st="1" end="1"/>
                                            </p:txEl>
                                          </p:spTgt>
                                        </p:tgtEl>
                                        <p:attrNameLst>
                                          <p:attrName>style.visibility</p:attrName>
                                        </p:attrNameLst>
                                      </p:cBhvr>
                                      <p:to>
                                        <p:strVal val="visible"/>
                                      </p:to>
                                    </p:set>
                                    <p:anim to="" calcmode="lin" valueType="num">
                                      <p:cBhvr>
                                        <p:cTn id="17" dur="1" fill="hold"/>
                                        <p:tgtEl>
                                          <p:spTgt spid="221187">
                                            <p:txEl>
                                              <p:pRg st="1" end="1"/>
                                            </p:txEl>
                                          </p:spTgt>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nodeType="clickEffect">
                                  <p:stCondLst>
                                    <p:cond delay="0"/>
                                  </p:stCondLst>
                                  <p:childTnLst>
                                    <p:set>
                                      <p:cBhvr>
                                        <p:cTn id="21" dur="1" fill="hold">
                                          <p:stCondLst>
                                            <p:cond delay="499"/>
                                          </p:stCondLst>
                                        </p:cTn>
                                        <p:tgtEl>
                                          <p:spTgt spid="221187">
                                            <p:txEl>
                                              <p:pRg st="2" end="2"/>
                                            </p:txEl>
                                          </p:spTgt>
                                        </p:tgtEl>
                                        <p:attrNameLst>
                                          <p:attrName>style.visibility</p:attrName>
                                        </p:attrNameLst>
                                      </p:cBhvr>
                                      <p:to>
                                        <p:strVal val="visible"/>
                                      </p:to>
                                    </p:set>
                                    <p:anim to="" calcmode="lin" valueType="num">
                                      <p:cBhvr>
                                        <p:cTn id="22" dur="1" fill="hold"/>
                                        <p:tgtEl>
                                          <p:spTgt spid="221187">
                                            <p:txEl>
                                              <p:pRg st="2" end="2"/>
                                            </p:txEl>
                                          </p:spTgt>
                                        </p:tgtEl>
                                        <p:attrNameLst>
                                          <p:attrName/>
                                        </p:attrNameLst>
                                      </p:cBhvr>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3" presetClass="entr" presetSubtype="16" fill="hold" nodeType="clickEffect">
                                  <p:stCondLst>
                                    <p:cond delay="0"/>
                                  </p:stCondLst>
                                  <p:childTnLst>
                                    <p:set>
                                      <p:cBhvr>
                                        <p:cTn id="26" dur="1" fill="hold">
                                          <p:stCondLst>
                                            <p:cond delay="0"/>
                                          </p:stCondLst>
                                        </p:cTn>
                                        <p:tgtEl>
                                          <p:spTgt spid="221188">
                                            <p:txEl>
                                              <p:pRg st="0" end="0"/>
                                            </p:txEl>
                                          </p:spTgt>
                                        </p:tgtEl>
                                        <p:attrNameLst>
                                          <p:attrName>style.visibility</p:attrName>
                                        </p:attrNameLst>
                                      </p:cBhvr>
                                      <p:to>
                                        <p:strVal val="visible"/>
                                      </p:to>
                                    </p:set>
                                    <p:anim calcmode="lin" valueType="num">
                                      <p:cBhvr>
                                        <p:cTn id="27" dur="500" fill="hold"/>
                                        <p:tgtEl>
                                          <p:spTgt spid="221188">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221188">
                                            <p:txEl>
                                              <p:pRg st="0" end="0"/>
                                            </p:txEl>
                                          </p:spTgt>
                                        </p:tgtEl>
                                        <p:attrNameLst>
                                          <p:attrName>ppt_h</p:attrName>
                                        </p:attrNameLst>
                                      </p:cBhvr>
                                      <p:tavLst>
                                        <p:tav tm="0">
                                          <p:val>
                                            <p:fltVal val="0"/>
                                          </p:val>
                                        </p:tav>
                                        <p:tav tm="100000">
                                          <p:val>
                                            <p:strVal val="#ppt_h"/>
                                          </p:val>
                                        </p:tav>
                                      </p:tavLst>
                                    </p:anim>
                                  </p:childTnLst>
                                  <p:subTnLst>
                                    <p:animClr clrSpc="rgb" dir="cw">
                                      <p:cBhvr override="childStyle">
                                        <p:cTn dur="1" fill="hold" display="0" masterRel="nextClick" afterEffect="1"/>
                                        <p:tgtEl>
                                          <p:spTgt spid="221188">
                                            <p:txEl>
                                              <p:pRg st="0" end="0"/>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186" grpId="0" autoUpdateAnimBg="0"/>
      <p:bldP spid="221187" grpId="0" build="p" autoUpdateAnimBg="0"/>
      <p:bldP spid="221188" grpId="0" build="p"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5208C5CE-1329-5C1E-071D-464BDFF12A96}"/>
              </a:ext>
            </a:extLst>
          </p:cNvPr>
          <p:cNvSpPr>
            <a:spLocks noGrp="1" noRot="1" noChangeArrowheads="1"/>
          </p:cNvSpPr>
          <p:nvPr>
            <p:ph type="title"/>
          </p:nvPr>
        </p:nvSpPr>
        <p:spPr>
          <a:xfrm>
            <a:off x="457200" y="381000"/>
            <a:ext cx="7696200" cy="914400"/>
          </a:xfrm>
        </p:spPr>
        <p:txBody>
          <a:bodyPr/>
          <a:lstStyle/>
          <a:p>
            <a:pPr algn="l" eaLnBrk="1" hangingPunct="1"/>
            <a:r>
              <a:rPr lang="zh-CN" altLang="en-US" sz="2800" b="1">
                <a:ea typeface="方正魏碑简体" pitchFamily="65" charset="-122"/>
              </a:rPr>
              <a:t>现代控制理论</a:t>
            </a:r>
          </a:p>
        </p:txBody>
      </p:sp>
      <p:sp>
        <p:nvSpPr>
          <p:cNvPr id="222211" name="Rectangle 3">
            <a:extLst>
              <a:ext uri="{FF2B5EF4-FFF2-40B4-BE49-F238E27FC236}">
                <a16:creationId xmlns:a16="http://schemas.microsoft.com/office/drawing/2014/main" id="{CCC7FF41-2447-9D45-F538-D2DC3ED6C415}"/>
              </a:ext>
            </a:extLst>
          </p:cNvPr>
          <p:cNvSpPr>
            <a:spLocks noGrp="1" noRot="1" noChangeArrowheads="1"/>
          </p:cNvSpPr>
          <p:nvPr>
            <p:ph type="body" idx="1"/>
          </p:nvPr>
        </p:nvSpPr>
        <p:spPr>
          <a:xfrm>
            <a:off x="381000" y="1066800"/>
            <a:ext cx="8229600" cy="5562600"/>
          </a:xfrm>
        </p:spPr>
        <p:txBody>
          <a:bodyPr/>
          <a:lstStyle/>
          <a:p>
            <a:pPr marL="231775" indent="-231775" algn="just" eaLnBrk="1" hangingPunct="1">
              <a:lnSpc>
                <a:spcPct val="120000"/>
              </a:lnSpc>
              <a:buClr>
                <a:srgbClr val="FF9900"/>
              </a:buClr>
              <a:buFont typeface="Wingdings" pitchFamily="2" charset="2"/>
              <a:buNone/>
            </a:pPr>
            <a:r>
              <a:rPr lang="en-US" altLang="zh-CN" sz="3600"/>
              <a:t>       </a:t>
            </a:r>
            <a:r>
              <a:rPr lang="zh-CN" altLang="en-US" sz="2000">
                <a:latin typeface="楷体_GB2312" pitchFamily="49" charset="-122"/>
                <a:ea typeface="楷体_GB2312" pitchFamily="49" charset="-122"/>
              </a:rPr>
              <a:t>经典控制理论只</a:t>
            </a:r>
            <a:r>
              <a:rPr lang="zh-CN" altLang="en-US" sz="2000" b="1">
                <a:solidFill>
                  <a:srgbClr val="3366FF"/>
                </a:solidFill>
                <a:latin typeface="楷体_GB2312" pitchFamily="49" charset="-122"/>
                <a:ea typeface="楷体_GB2312" pitchFamily="49" charset="-122"/>
              </a:rPr>
              <a:t>适用于单输入、单输出的线性定常系统</a:t>
            </a:r>
            <a:r>
              <a:rPr lang="zh-CN" altLang="en-US" sz="2000">
                <a:latin typeface="楷体_GB2312" pitchFamily="49" charset="-122"/>
                <a:ea typeface="楷体_GB2312" pitchFamily="49" charset="-122"/>
              </a:rPr>
              <a:t>，只注重系统的外部描述而忽视系统的内部状态。在实际应用中有很大局限性。</a:t>
            </a:r>
          </a:p>
          <a:p>
            <a:pPr marL="231775" indent="-231775" algn="just" eaLnBrk="1" hangingPunct="1">
              <a:lnSpc>
                <a:spcPct val="120000"/>
              </a:lnSpc>
              <a:buClr>
                <a:srgbClr val="FF9900"/>
              </a:buClr>
              <a:buFont typeface="Wingdings" pitchFamily="2" charset="2"/>
              <a:buNone/>
            </a:pPr>
            <a:r>
              <a:rPr lang="zh-CN" altLang="en-US" sz="2000">
                <a:latin typeface="楷体_GB2312" pitchFamily="49" charset="-122"/>
                <a:ea typeface="楷体_GB2312" pitchFamily="49" charset="-122"/>
              </a:rPr>
              <a:t>      随着航天事业和计算机的发展，</a:t>
            </a:r>
            <a:r>
              <a:rPr lang="en-US" altLang="zh-CN" sz="2000">
                <a:latin typeface="楷体_GB2312" pitchFamily="49" charset="-122"/>
                <a:ea typeface="楷体_GB2312" pitchFamily="49" charset="-122"/>
              </a:rPr>
              <a:t>20</a:t>
            </a:r>
            <a:r>
              <a:rPr lang="zh-CN" altLang="en-US" sz="2000">
                <a:latin typeface="楷体_GB2312" pitchFamily="49" charset="-122"/>
                <a:ea typeface="楷体_GB2312" pitchFamily="49" charset="-122"/>
              </a:rPr>
              <a:t>世纪</a:t>
            </a:r>
            <a:r>
              <a:rPr lang="en-US" altLang="zh-CN" sz="2000">
                <a:latin typeface="楷体_GB2312" pitchFamily="49" charset="-122"/>
                <a:ea typeface="楷体_GB2312" pitchFamily="49" charset="-122"/>
              </a:rPr>
              <a:t>60</a:t>
            </a:r>
            <a:r>
              <a:rPr lang="zh-CN" altLang="en-US" sz="2000">
                <a:latin typeface="楷体_GB2312" pitchFamily="49" charset="-122"/>
                <a:ea typeface="楷体_GB2312" pitchFamily="49" charset="-122"/>
              </a:rPr>
              <a:t>年代初，在经典控制理论的基础上，以</a:t>
            </a:r>
            <a:r>
              <a:rPr lang="zh-CN" altLang="en-US" sz="2000" b="1">
                <a:solidFill>
                  <a:srgbClr val="FF0000"/>
                </a:solidFill>
                <a:latin typeface="楷体_GB2312" pitchFamily="49" charset="-122"/>
                <a:ea typeface="楷体_GB2312" pitchFamily="49" charset="-122"/>
              </a:rPr>
              <a:t>线性代数理论</a:t>
            </a:r>
            <a:r>
              <a:rPr lang="zh-CN" altLang="en-US" sz="2000">
                <a:latin typeface="楷体_GB2312" pitchFamily="49" charset="-122"/>
                <a:ea typeface="楷体_GB2312" pitchFamily="49" charset="-122"/>
              </a:rPr>
              <a:t>和</a:t>
            </a:r>
            <a:r>
              <a:rPr lang="zh-CN" altLang="en-US" sz="2000" b="1">
                <a:solidFill>
                  <a:srgbClr val="FF0000"/>
                </a:solidFill>
                <a:latin typeface="楷体_GB2312" pitchFamily="49" charset="-122"/>
                <a:ea typeface="楷体_GB2312" pitchFamily="49" charset="-122"/>
              </a:rPr>
              <a:t>状态空间分析法</a:t>
            </a:r>
            <a:r>
              <a:rPr lang="zh-CN" altLang="en-US" sz="2000">
                <a:latin typeface="楷体_GB2312" pitchFamily="49" charset="-122"/>
                <a:ea typeface="楷体_GB2312" pitchFamily="49" charset="-122"/>
              </a:rPr>
              <a:t>为基础的现代控制理论迅速发展起来。</a:t>
            </a:r>
          </a:p>
          <a:p>
            <a:pPr marL="231775" indent="-231775" algn="just" eaLnBrk="1" hangingPunct="1">
              <a:lnSpc>
                <a:spcPct val="120000"/>
              </a:lnSpc>
              <a:spcBef>
                <a:spcPct val="50000"/>
              </a:spcBef>
              <a:buClr>
                <a:schemeClr val="tx1"/>
              </a:buClr>
              <a:buFont typeface="Wingdings" pitchFamily="2" charset="2"/>
              <a:buChar char="Ø"/>
            </a:pPr>
            <a:r>
              <a:rPr lang="en-US" altLang="zh-CN" sz="2000">
                <a:latin typeface="楷体_GB2312" pitchFamily="49" charset="-122"/>
                <a:ea typeface="楷体_GB2312" pitchFamily="49" charset="-122"/>
              </a:rPr>
              <a:t>1954</a:t>
            </a:r>
            <a:r>
              <a:rPr lang="zh-CN" altLang="en-US" sz="2000">
                <a:latin typeface="楷体_GB2312" pitchFamily="49" charset="-122"/>
                <a:ea typeface="楷体_GB2312" pitchFamily="49" charset="-122"/>
              </a:rPr>
              <a:t>年贝尔曼（</a:t>
            </a:r>
            <a:r>
              <a:rPr lang="en-US" altLang="zh-CN" sz="2000">
                <a:latin typeface="楷体_GB2312" pitchFamily="49" charset="-122"/>
                <a:ea typeface="楷体_GB2312" pitchFamily="49" charset="-122"/>
              </a:rPr>
              <a:t>R.Belman)</a:t>
            </a:r>
            <a:r>
              <a:rPr lang="zh-CN" altLang="en-US" sz="2000">
                <a:latin typeface="楷体_GB2312" pitchFamily="49" charset="-122"/>
                <a:ea typeface="楷体_GB2312" pitchFamily="49" charset="-122"/>
              </a:rPr>
              <a:t>提出动态规划理论</a:t>
            </a:r>
          </a:p>
          <a:p>
            <a:pPr marL="231775" indent="-231775" algn="just" eaLnBrk="1" hangingPunct="1">
              <a:lnSpc>
                <a:spcPct val="120000"/>
              </a:lnSpc>
              <a:buClr>
                <a:schemeClr val="tx1"/>
              </a:buClr>
              <a:buFont typeface="Wingdings" pitchFamily="2" charset="2"/>
              <a:buChar char="Ø"/>
            </a:pPr>
            <a:r>
              <a:rPr lang="en-US" altLang="zh-CN" sz="2000">
                <a:latin typeface="楷体_GB2312" pitchFamily="49" charset="-122"/>
                <a:ea typeface="楷体_GB2312" pitchFamily="49" charset="-122"/>
              </a:rPr>
              <a:t>1956</a:t>
            </a:r>
            <a:r>
              <a:rPr lang="zh-CN" altLang="en-US" sz="2000">
                <a:latin typeface="楷体_GB2312" pitchFamily="49" charset="-122"/>
                <a:ea typeface="楷体_GB2312" pitchFamily="49" charset="-122"/>
              </a:rPr>
              <a:t>年庞特里雅金（</a:t>
            </a:r>
            <a:r>
              <a:rPr lang="en-US" altLang="zh-CN" sz="2000">
                <a:latin typeface="楷体_GB2312" pitchFamily="49" charset="-122"/>
                <a:ea typeface="楷体_GB2312" pitchFamily="49" charset="-122"/>
              </a:rPr>
              <a:t>L.S.Pontryagin</a:t>
            </a:r>
            <a:r>
              <a:rPr lang="zh-CN" altLang="en-US" sz="2000">
                <a:latin typeface="楷体_GB2312" pitchFamily="49" charset="-122"/>
                <a:ea typeface="楷体_GB2312" pitchFamily="49" charset="-122"/>
              </a:rPr>
              <a:t>）提出极大值原理</a:t>
            </a:r>
          </a:p>
          <a:p>
            <a:pPr marL="231775" indent="-231775" algn="just" eaLnBrk="1" hangingPunct="1">
              <a:lnSpc>
                <a:spcPct val="120000"/>
              </a:lnSpc>
              <a:buClr>
                <a:schemeClr val="tx1"/>
              </a:buClr>
              <a:buFont typeface="Wingdings" pitchFamily="2" charset="2"/>
              <a:buChar char="Ø"/>
            </a:pPr>
            <a:r>
              <a:rPr lang="en-US" altLang="zh-CN" sz="2000">
                <a:latin typeface="楷体_GB2312" pitchFamily="49" charset="-122"/>
                <a:ea typeface="楷体_GB2312" pitchFamily="49" charset="-122"/>
              </a:rPr>
              <a:t>1960</a:t>
            </a:r>
            <a:r>
              <a:rPr lang="zh-CN" altLang="en-US" sz="2000">
                <a:latin typeface="楷体_GB2312" pitchFamily="49" charset="-122"/>
                <a:ea typeface="楷体_GB2312" pitchFamily="49" charset="-122"/>
              </a:rPr>
              <a:t>年卡尔曼（</a:t>
            </a:r>
            <a:r>
              <a:rPr lang="en-US" altLang="zh-CN" sz="2000">
                <a:latin typeface="楷体_GB2312" pitchFamily="49" charset="-122"/>
                <a:ea typeface="楷体_GB2312" pitchFamily="49" charset="-122"/>
              </a:rPr>
              <a:t>R.K.Kalman)</a:t>
            </a:r>
            <a:r>
              <a:rPr lang="zh-CN" altLang="en-US" sz="2000">
                <a:latin typeface="楷体_GB2312" pitchFamily="49" charset="-122"/>
                <a:ea typeface="楷体_GB2312" pitchFamily="49" charset="-122"/>
              </a:rPr>
              <a:t>提出多变量最优控制和最优滤波理论</a:t>
            </a:r>
          </a:p>
          <a:p>
            <a:pPr marL="231775" indent="-231775" algn="just" eaLnBrk="1" hangingPunct="1">
              <a:lnSpc>
                <a:spcPct val="120000"/>
              </a:lnSpc>
              <a:buClr>
                <a:srgbClr val="FF9900"/>
              </a:buClr>
              <a:buFont typeface="Wingdings" pitchFamily="2" charset="2"/>
              <a:buNone/>
            </a:pPr>
            <a:r>
              <a:rPr lang="zh-CN" altLang="en-US" sz="2000">
                <a:latin typeface="楷体_GB2312" pitchFamily="49" charset="-122"/>
                <a:ea typeface="楷体_GB2312" pitchFamily="49" charset="-122"/>
              </a:rPr>
              <a:t>      在数学工具、理论基础和研究方法上不仅能提供系统的外部信息（输出量和输入量），而且还能提供系统内部状态变量的信息。它无论对线性系统或非线性系统，定常系统或时变系统，单变量系统或多变量系统，都是一种有效的分析方法。</a:t>
            </a:r>
            <a:r>
              <a:rPr lang="zh-CN" altLang="en-US" sz="2000">
                <a:solidFill>
                  <a:schemeClr val="folHlink"/>
                </a:solidFill>
                <a:latin typeface="楷体_GB2312" pitchFamily="49" charset="-122"/>
                <a:ea typeface="楷体_GB2312" pitchFamily="49" charset="-122"/>
              </a:rPr>
              <a:t>。</a:t>
            </a:r>
            <a:endParaRPr lang="zh-CN" altLang="en-US" sz="2000">
              <a:latin typeface="楷体_GB2312" pitchFamily="49" charset="-122"/>
              <a:ea typeface="楷体_GB2312" pitchFamily="49" charset="-122"/>
            </a:endParaRPr>
          </a:p>
        </p:txBody>
      </p:sp>
      <p:sp>
        <p:nvSpPr>
          <p:cNvPr id="222212" name="Rectangle 4">
            <a:extLst>
              <a:ext uri="{FF2B5EF4-FFF2-40B4-BE49-F238E27FC236}">
                <a16:creationId xmlns:a16="http://schemas.microsoft.com/office/drawing/2014/main" id="{137FBA98-911F-2C5F-3B94-32497306AFCD}"/>
              </a:ext>
            </a:extLst>
          </p:cNvPr>
          <p:cNvSpPr>
            <a:spLocks noChangeArrowheads="1"/>
          </p:cNvSpPr>
          <p:nvPr/>
        </p:nvSpPr>
        <p:spPr bwMode="auto">
          <a:xfrm>
            <a:off x="539750" y="-171450"/>
            <a:ext cx="7772400" cy="1143000"/>
          </a:xfrm>
          <a:prstGeom prst="rect">
            <a:avLst/>
          </a:prstGeom>
          <a:noFill/>
          <a:ln w="9525">
            <a:noFill/>
            <a:miter lim="800000"/>
            <a:headEnd/>
            <a:tailEnd/>
          </a:ln>
          <a:effectLst/>
        </p:spPr>
        <p:txBody>
          <a:bodyPr anchor="ctr"/>
          <a:lstStyle/>
          <a:p>
            <a:pPr algn="ctr" eaLnBrk="1" hangingPunct="1">
              <a:defRPr/>
            </a:pPr>
            <a:r>
              <a:rPr lang="en-US" altLang="zh-CN" sz="28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2800" b="1">
                <a:solidFill>
                  <a:schemeClr val="tx2"/>
                </a:solidFill>
                <a:effectLst>
                  <a:outerShdw blurRad="38100" dist="38100" dir="2700000" algn="tl">
                    <a:srgbClr val="DDDDDD"/>
                  </a:outerShdw>
                </a:effectLst>
                <a:latin typeface="Arial" charset="0"/>
                <a:ea typeface="宋体" charset="0"/>
                <a:cs typeface="宋体" charset="0"/>
              </a:rPr>
              <a:t>自动控制理论的发展（续）</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222211">
                                            <p:txEl>
                                              <p:pRg st="0" end="0"/>
                                            </p:txEl>
                                          </p:spTgt>
                                        </p:tgtEl>
                                        <p:attrNameLst>
                                          <p:attrName>style.visibility</p:attrName>
                                        </p:attrNameLst>
                                      </p:cBhvr>
                                      <p:to>
                                        <p:strVal val="visible"/>
                                      </p:to>
                                    </p:set>
                                    <p:animEffect transition="in" filter="fade">
                                      <p:cBhvr>
                                        <p:cTn id="7" dur="1000"/>
                                        <p:tgtEl>
                                          <p:spTgt spid="222211">
                                            <p:txEl>
                                              <p:pRg st="0" end="0"/>
                                            </p:txEl>
                                          </p:spTgt>
                                        </p:tgtEl>
                                      </p:cBhvr>
                                    </p:animEffect>
                                    <p:anim calcmode="lin" valueType="num">
                                      <p:cBhvr>
                                        <p:cTn id="8" dur="1000" fill="hold"/>
                                        <p:tgtEl>
                                          <p:spTgt spid="2222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22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222211">
                                            <p:txEl>
                                              <p:pRg st="1" end="1"/>
                                            </p:txEl>
                                          </p:spTgt>
                                        </p:tgtEl>
                                        <p:attrNameLst>
                                          <p:attrName>style.visibility</p:attrName>
                                        </p:attrNameLst>
                                      </p:cBhvr>
                                      <p:to>
                                        <p:strVal val="visible"/>
                                      </p:to>
                                    </p:set>
                                    <p:animEffect transition="in" filter="fade">
                                      <p:cBhvr>
                                        <p:cTn id="14" dur="1000"/>
                                        <p:tgtEl>
                                          <p:spTgt spid="222211">
                                            <p:txEl>
                                              <p:pRg st="1" end="1"/>
                                            </p:txEl>
                                          </p:spTgt>
                                        </p:tgtEl>
                                      </p:cBhvr>
                                    </p:animEffect>
                                    <p:anim calcmode="lin" valueType="num">
                                      <p:cBhvr>
                                        <p:cTn id="15" dur="1000" fill="hold"/>
                                        <p:tgtEl>
                                          <p:spTgt spid="2222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222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222211">
                                            <p:txEl>
                                              <p:pRg st="2" end="2"/>
                                            </p:txEl>
                                          </p:spTgt>
                                        </p:tgtEl>
                                        <p:attrNameLst>
                                          <p:attrName>style.visibility</p:attrName>
                                        </p:attrNameLst>
                                      </p:cBhvr>
                                      <p:to>
                                        <p:strVal val="visible"/>
                                      </p:to>
                                    </p:set>
                                    <p:animEffect transition="in" filter="fade">
                                      <p:cBhvr>
                                        <p:cTn id="21" dur="1000"/>
                                        <p:tgtEl>
                                          <p:spTgt spid="222211">
                                            <p:txEl>
                                              <p:pRg st="2" end="2"/>
                                            </p:txEl>
                                          </p:spTgt>
                                        </p:tgtEl>
                                      </p:cBhvr>
                                    </p:animEffect>
                                    <p:anim calcmode="lin" valueType="num">
                                      <p:cBhvr>
                                        <p:cTn id="22" dur="1000" fill="hold"/>
                                        <p:tgtEl>
                                          <p:spTgt spid="22221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222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childTnLst>
                                    <p:set>
                                      <p:cBhvr>
                                        <p:cTn id="27" dur="1" fill="hold">
                                          <p:stCondLst>
                                            <p:cond delay="0"/>
                                          </p:stCondLst>
                                        </p:cTn>
                                        <p:tgtEl>
                                          <p:spTgt spid="222211">
                                            <p:txEl>
                                              <p:pRg st="3" end="3"/>
                                            </p:txEl>
                                          </p:spTgt>
                                        </p:tgtEl>
                                        <p:attrNameLst>
                                          <p:attrName>style.visibility</p:attrName>
                                        </p:attrNameLst>
                                      </p:cBhvr>
                                      <p:to>
                                        <p:strVal val="visible"/>
                                      </p:to>
                                    </p:set>
                                    <p:animEffect transition="in" filter="fade">
                                      <p:cBhvr>
                                        <p:cTn id="28" dur="1000"/>
                                        <p:tgtEl>
                                          <p:spTgt spid="222211">
                                            <p:txEl>
                                              <p:pRg st="3" end="3"/>
                                            </p:txEl>
                                          </p:spTgt>
                                        </p:tgtEl>
                                      </p:cBhvr>
                                    </p:animEffect>
                                    <p:anim calcmode="lin" valueType="num">
                                      <p:cBhvr>
                                        <p:cTn id="29" dur="1000" fill="hold"/>
                                        <p:tgtEl>
                                          <p:spTgt spid="222211">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222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childTnLst>
                                    <p:set>
                                      <p:cBhvr>
                                        <p:cTn id="34" dur="1" fill="hold">
                                          <p:stCondLst>
                                            <p:cond delay="0"/>
                                          </p:stCondLst>
                                        </p:cTn>
                                        <p:tgtEl>
                                          <p:spTgt spid="222211">
                                            <p:txEl>
                                              <p:pRg st="4" end="4"/>
                                            </p:txEl>
                                          </p:spTgt>
                                        </p:tgtEl>
                                        <p:attrNameLst>
                                          <p:attrName>style.visibility</p:attrName>
                                        </p:attrNameLst>
                                      </p:cBhvr>
                                      <p:to>
                                        <p:strVal val="visible"/>
                                      </p:to>
                                    </p:set>
                                    <p:animEffect transition="in" filter="fade">
                                      <p:cBhvr>
                                        <p:cTn id="35" dur="1000"/>
                                        <p:tgtEl>
                                          <p:spTgt spid="222211">
                                            <p:txEl>
                                              <p:pRg st="4" end="4"/>
                                            </p:txEl>
                                          </p:spTgt>
                                        </p:tgtEl>
                                      </p:cBhvr>
                                    </p:animEffect>
                                    <p:anim calcmode="lin" valueType="num">
                                      <p:cBhvr>
                                        <p:cTn id="36" dur="1000" fill="hold"/>
                                        <p:tgtEl>
                                          <p:spTgt spid="222211">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2221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nodeType="clickEffect">
                                  <p:stCondLst>
                                    <p:cond delay="0"/>
                                  </p:stCondLst>
                                  <p:childTnLst>
                                    <p:set>
                                      <p:cBhvr>
                                        <p:cTn id="41" dur="1" fill="hold">
                                          <p:stCondLst>
                                            <p:cond delay="0"/>
                                          </p:stCondLst>
                                        </p:cTn>
                                        <p:tgtEl>
                                          <p:spTgt spid="222211">
                                            <p:txEl>
                                              <p:pRg st="5" end="5"/>
                                            </p:txEl>
                                          </p:spTgt>
                                        </p:tgtEl>
                                        <p:attrNameLst>
                                          <p:attrName>style.visibility</p:attrName>
                                        </p:attrNameLst>
                                      </p:cBhvr>
                                      <p:to>
                                        <p:strVal val="visible"/>
                                      </p:to>
                                    </p:set>
                                    <p:animEffect transition="in" filter="fade">
                                      <p:cBhvr>
                                        <p:cTn id="42" dur="1000"/>
                                        <p:tgtEl>
                                          <p:spTgt spid="222211">
                                            <p:txEl>
                                              <p:pRg st="5" end="5"/>
                                            </p:txEl>
                                          </p:spTgt>
                                        </p:tgtEl>
                                      </p:cBhvr>
                                    </p:animEffect>
                                    <p:anim calcmode="lin" valueType="num">
                                      <p:cBhvr>
                                        <p:cTn id="43" dur="1000" fill="hold"/>
                                        <p:tgtEl>
                                          <p:spTgt spid="222211">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22211">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211"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AA3FD2E6-B06B-53CE-C26B-46C22D36BED0}"/>
              </a:ext>
            </a:extLst>
          </p:cNvPr>
          <p:cNvSpPr>
            <a:spLocks noGrp="1" noRot="1" noChangeArrowheads="1"/>
          </p:cNvSpPr>
          <p:nvPr>
            <p:ph type="ctrTitle"/>
          </p:nvPr>
        </p:nvSpPr>
        <p:spPr>
          <a:xfrm>
            <a:off x="611188" y="404813"/>
            <a:ext cx="5942012" cy="838200"/>
          </a:xfrm>
        </p:spPr>
        <p:txBody>
          <a:bodyPr/>
          <a:lstStyle/>
          <a:p>
            <a:pPr algn="l" eaLnBrk="1" hangingPunct="1"/>
            <a:r>
              <a:rPr lang="zh-CN" altLang="en-US" sz="2800" b="1">
                <a:solidFill>
                  <a:srgbClr val="231BBD"/>
                </a:solidFill>
                <a:ea typeface="方正魏碑简体" pitchFamily="65" charset="-122"/>
              </a:rPr>
              <a:t>大系统理论</a:t>
            </a:r>
          </a:p>
        </p:txBody>
      </p:sp>
      <p:sp>
        <p:nvSpPr>
          <p:cNvPr id="223235" name="Rectangle 3">
            <a:extLst>
              <a:ext uri="{FF2B5EF4-FFF2-40B4-BE49-F238E27FC236}">
                <a16:creationId xmlns:a16="http://schemas.microsoft.com/office/drawing/2014/main" id="{8576D80E-3172-55CE-4B7D-040F3D6562FA}"/>
              </a:ext>
            </a:extLst>
          </p:cNvPr>
          <p:cNvSpPr>
            <a:spLocks noGrp="1" noRot="1" noChangeArrowheads="1"/>
          </p:cNvSpPr>
          <p:nvPr>
            <p:ph type="subTitle" idx="1"/>
          </p:nvPr>
        </p:nvSpPr>
        <p:spPr>
          <a:xfrm>
            <a:off x="395288" y="1196975"/>
            <a:ext cx="8229600" cy="5867400"/>
          </a:xfrm>
        </p:spPr>
        <p:txBody>
          <a:bodyPr/>
          <a:lstStyle/>
          <a:p>
            <a:pPr algn="just" eaLnBrk="1" hangingPunct="1">
              <a:lnSpc>
                <a:spcPct val="120000"/>
              </a:lnSpc>
            </a:pPr>
            <a:r>
              <a:rPr lang="en-US" altLang="zh-CN" sz="2400">
                <a:latin typeface="楷体_GB2312" pitchFamily="49" charset="-122"/>
                <a:ea typeface="楷体_GB2312" pitchFamily="49" charset="-122"/>
              </a:rPr>
              <a:t>    </a:t>
            </a:r>
            <a:r>
              <a:rPr lang="en-US" altLang="zh-CN" sz="2000">
                <a:latin typeface="楷体_GB2312" pitchFamily="49" charset="-122"/>
                <a:ea typeface="楷体_GB2312" pitchFamily="49" charset="-122"/>
              </a:rPr>
              <a:t>20</a:t>
            </a:r>
            <a:r>
              <a:rPr lang="zh-CN" altLang="en-US" sz="2000">
                <a:latin typeface="楷体_GB2312" pitchFamily="49" charset="-122"/>
                <a:ea typeface="楷体_GB2312" pitchFamily="49" charset="-122"/>
              </a:rPr>
              <a:t>世纪</a:t>
            </a:r>
            <a:r>
              <a:rPr lang="en-US" altLang="zh-CN" sz="2000">
                <a:latin typeface="楷体_GB2312" pitchFamily="49" charset="-122"/>
                <a:ea typeface="楷体_GB2312" pitchFamily="49" charset="-122"/>
              </a:rPr>
              <a:t>70</a:t>
            </a:r>
            <a:r>
              <a:rPr lang="zh-CN" altLang="en-US" sz="2000">
                <a:latin typeface="楷体_GB2312" pitchFamily="49" charset="-122"/>
                <a:ea typeface="楷体_GB2312" pitchFamily="49" charset="-122"/>
              </a:rPr>
              <a:t>年代开始，现代控制理论继续向深度和广度发展，出现了一些新的控制方法和理论。如</a:t>
            </a:r>
            <a:r>
              <a:rPr lang="zh-CN" altLang="en-US" sz="2000">
                <a:solidFill>
                  <a:srgbClr val="0000FF"/>
                </a:solidFill>
                <a:latin typeface="楷体_GB2312" pitchFamily="49" charset="-122"/>
                <a:ea typeface="楷体_GB2312" pitchFamily="49" charset="-122"/>
              </a:rPr>
              <a:t>（</a:t>
            </a:r>
            <a:r>
              <a:rPr lang="en-US" altLang="zh-CN" sz="2000">
                <a:solidFill>
                  <a:srgbClr val="0000FF"/>
                </a:solidFill>
                <a:latin typeface="楷体_GB2312" pitchFamily="49" charset="-122"/>
                <a:ea typeface="楷体_GB2312" pitchFamily="49" charset="-122"/>
              </a:rPr>
              <a:t>1</a:t>
            </a:r>
            <a:r>
              <a:rPr lang="zh-CN" altLang="en-US" sz="2000">
                <a:solidFill>
                  <a:srgbClr val="0000FF"/>
                </a:solidFill>
                <a:latin typeface="楷体_GB2312" pitchFamily="49" charset="-122"/>
                <a:ea typeface="楷体_GB2312" pitchFamily="49" charset="-122"/>
              </a:rPr>
              <a:t>）现代频域方法</a:t>
            </a:r>
            <a:r>
              <a:rPr lang="zh-CN" altLang="en-US" sz="2000">
                <a:solidFill>
                  <a:srgbClr val="FFCC00"/>
                </a:solidFill>
                <a:latin typeface="楷体_GB2312" pitchFamily="49" charset="-122"/>
                <a:ea typeface="楷体_GB2312" pitchFamily="49" charset="-122"/>
              </a:rPr>
              <a:t> </a:t>
            </a:r>
            <a:r>
              <a:rPr lang="zh-CN" altLang="en-US" sz="2000">
                <a:latin typeface="楷体_GB2312" pitchFamily="49" charset="-122"/>
                <a:ea typeface="楷体_GB2312" pitchFamily="49" charset="-122"/>
              </a:rPr>
              <a:t>以传递函数矩阵为数学模型，研究线性定常多变量系统；</a:t>
            </a:r>
            <a:r>
              <a:rPr lang="zh-CN" altLang="en-US" sz="2000">
                <a:solidFill>
                  <a:srgbClr val="0000FF"/>
                </a:solidFill>
                <a:latin typeface="楷体_GB2312" pitchFamily="49" charset="-122"/>
                <a:ea typeface="楷体_GB2312" pitchFamily="49" charset="-122"/>
              </a:rPr>
              <a:t>（</a:t>
            </a:r>
            <a:r>
              <a:rPr lang="en-US" altLang="zh-CN" sz="2000">
                <a:solidFill>
                  <a:srgbClr val="0000FF"/>
                </a:solidFill>
                <a:latin typeface="楷体_GB2312" pitchFamily="49" charset="-122"/>
                <a:ea typeface="楷体_GB2312" pitchFamily="49" charset="-122"/>
              </a:rPr>
              <a:t>2</a:t>
            </a:r>
            <a:r>
              <a:rPr lang="zh-CN" altLang="en-US" sz="2000">
                <a:solidFill>
                  <a:srgbClr val="0000FF"/>
                </a:solidFill>
                <a:latin typeface="楷体_GB2312" pitchFamily="49" charset="-122"/>
                <a:ea typeface="楷体_GB2312" pitchFamily="49" charset="-122"/>
              </a:rPr>
              <a:t>）自适应控制方法</a:t>
            </a:r>
            <a:r>
              <a:rPr lang="zh-CN" altLang="en-US" sz="2000">
                <a:latin typeface="楷体_GB2312" pitchFamily="49" charset="-122"/>
                <a:ea typeface="楷体_GB2312" pitchFamily="49" charset="-122"/>
              </a:rPr>
              <a:t> 以系统辨识和参数估计为基础，在实时辨识基础上在线确定最优控制规律；</a:t>
            </a:r>
            <a:r>
              <a:rPr lang="zh-CN" altLang="en-US" sz="2000">
                <a:solidFill>
                  <a:srgbClr val="0000FF"/>
                </a:solidFill>
                <a:latin typeface="楷体_GB2312" pitchFamily="49" charset="-122"/>
                <a:ea typeface="楷体_GB2312" pitchFamily="49" charset="-122"/>
              </a:rPr>
              <a:t>（</a:t>
            </a:r>
            <a:r>
              <a:rPr lang="en-US" altLang="zh-CN" sz="2000">
                <a:solidFill>
                  <a:srgbClr val="0000FF"/>
                </a:solidFill>
                <a:latin typeface="楷体_GB2312" pitchFamily="49" charset="-122"/>
                <a:ea typeface="楷体_GB2312" pitchFamily="49" charset="-122"/>
              </a:rPr>
              <a:t>3</a:t>
            </a:r>
            <a:r>
              <a:rPr lang="zh-CN" altLang="en-US" sz="2000">
                <a:solidFill>
                  <a:srgbClr val="0000FF"/>
                </a:solidFill>
                <a:latin typeface="楷体_GB2312" pitchFamily="49" charset="-122"/>
                <a:ea typeface="楷体_GB2312" pitchFamily="49" charset="-122"/>
              </a:rPr>
              <a:t>）鲁棒控制方法</a:t>
            </a:r>
            <a:r>
              <a:rPr lang="zh-CN" altLang="en-US" sz="2000">
                <a:latin typeface="楷体_GB2312" pitchFamily="49" charset="-122"/>
                <a:ea typeface="楷体_GB2312" pitchFamily="49" charset="-122"/>
              </a:rPr>
              <a:t> 在保证系统稳定性和其它性能基础上，设计不变的鲁棒控制器，以处理数学模型的不确定性。</a:t>
            </a:r>
          </a:p>
          <a:p>
            <a:pPr algn="just" eaLnBrk="1" hangingPunct="1">
              <a:lnSpc>
                <a:spcPct val="120000"/>
              </a:lnSpc>
            </a:pPr>
            <a:r>
              <a:rPr lang="zh-CN" altLang="en-US" sz="2000">
                <a:latin typeface="楷体_GB2312" pitchFamily="49" charset="-122"/>
                <a:ea typeface="楷体_GB2312" pitchFamily="49" charset="-122"/>
              </a:rPr>
              <a:t>    随着控制理论应用范围的扩大，从个别小系统的控制，发展到若干个相互关联的子系统组成的大系统进行整体控制，从传统的工程控制领域推广到包括经济管理、生物工程、能源、运输、环境等大型系统以及社会科学领域。（</a:t>
            </a:r>
            <a:r>
              <a:rPr lang="en-US" altLang="zh-CN" sz="2000">
                <a:latin typeface="楷体_GB2312" pitchFamily="49" charset="-122"/>
                <a:ea typeface="楷体_GB2312" pitchFamily="49" charset="-122"/>
              </a:rPr>
              <a:t>Aspen Tech.</a:t>
            </a:r>
            <a:r>
              <a:rPr lang="zh-CN" altLang="en-US" sz="2000">
                <a:latin typeface="楷体_GB2312" pitchFamily="49" charset="-122"/>
                <a:ea typeface="楷体_GB2312" pitchFamily="49" charset="-122"/>
              </a:rPr>
              <a:t>的</a:t>
            </a:r>
            <a:r>
              <a:rPr lang="en-US" altLang="zh-CN" sz="2000">
                <a:solidFill>
                  <a:schemeClr val="accent2"/>
                </a:solidFill>
                <a:latin typeface="楷体_GB2312" pitchFamily="49" charset="-122"/>
                <a:ea typeface="楷体_GB2312" pitchFamily="49" charset="-122"/>
              </a:rPr>
              <a:t>PFC</a:t>
            </a:r>
            <a:r>
              <a:rPr lang="zh-CN" altLang="en-US" sz="2000">
                <a:latin typeface="楷体_GB2312" pitchFamily="49" charset="-122"/>
                <a:ea typeface="楷体_GB2312" pitchFamily="49" charset="-122"/>
              </a:rPr>
              <a:t>软件包，控制</a:t>
            </a:r>
            <a:r>
              <a:rPr lang="en-US" altLang="zh-CN" sz="2000">
                <a:solidFill>
                  <a:schemeClr val="accent2"/>
                </a:solidFill>
                <a:latin typeface="楷体_GB2312" pitchFamily="49" charset="-122"/>
                <a:ea typeface="楷体_GB2312" pitchFamily="49" charset="-122"/>
              </a:rPr>
              <a:t>603×283</a:t>
            </a:r>
            <a:r>
              <a:rPr lang="zh-CN" altLang="en-US" sz="2000">
                <a:latin typeface="楷体_GB2312" pitchFamily="49" charset="-122"/>
                <a:ea typeface="楷体_GB2312" pitchFamily="49" charset="-122"/>
              </a:rPr>
              <a:t>的系统）</a:t>
            </a:r>
          </a:p>
          <a:p>
            <a:pPr algn="just" eaLnBrk="1" hangingPunct="1">
              <a:lnSpc>
                <a:spcPct val="120000"/>
              </a:lnSpc>
            </a:pPr>
            <a:r>
              <a:rPr lang="zh-CN" altLang="en-US" sz="2000">
                <a:latin typeface="楷体_GB2312" pitchFamily="49" charset="-122"/>
                <a:ea typeface="楷体_GB2312" pitchFamily="49" charset="-122"/>
              </a:rPr>
              <a:t>    </a:t>
            </a:r>
            <a:r>
              <a:rPr lang="zh-CN" altLang="en-US" sz="2000" b="1">
                <a:solidFill>
                  <a:srgbClr val="0000FF"/>
                </a:solidFill>
                <a:latin typeface="楷体_GB2312" pitchFamily="49" charset="-122"/>
                <a:ea typeface="楷体_GB2312" pitchFamily="49" charset="-122"/>
              </a:rPr>
              <a:t>大系统理论是控制论、信息论和系统论相结合的系统工程理论，具有规模庞大、结构复杂、功能综合、目标多样、因素众多等特点。它是一个多输入、多输出、多干扰、多变量的系统。</a:t>
            </a:r>
            <a:r>
              <a:rPr lang="zh-CN" altLang="en-US" sz="2000">
                <a:latin typeface="楷体_GB2312" pitchFamily="49" charset="-122"/>
                <a:ea typeface="楷体_GB2312" pitchFamily="49" charset="-122"/>
              </a:rPr>
              <a:t>大系统理论目前仍处于发展和开创性阶段。 </a:t>
            </a:r>
          </a:p>
        </p:txBody>
      </p:sp>
      <p:sp>
        <p:nvSpPr>
          <p:cNvPr id="223236" name="Rectangle 4">
            <a:extLst>
              <a:ext uri="{FF2B5EF4-FFF2-40B4-BE49-F238E27FC236}">
                <a16:creationId xmlns:a16="http://schemas.microsoft.com/office/drawing/2014/main" id="{F0D6B843-8112-E332-BFD5-143A8F7622C6}"/>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28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2800" b="1">
                <a:solidFill>
                  <a:schemeClr val="tx2"/>
                </a:solidFill>
                <a:effectLst>
                  <a:outerShdw blurRad="38100" dist="38100" dir="2700000" algn="tl">
                    <a:srgbClr val="DDDDDD"/>
                  </a:outerShdw>
                </a:effectLst>
                <a:latin typeface="Arial" charset="0"/>
                <a:ea typeface="宋体" charset="0"/>
                <a:cs typeface="宋体" charset="0"/>
              </a:rPr>
              <a:t>自动控制理论的发展（续）</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withEffect">
                                  <p:stCondLst>
                                    <p:cond delay="0"/>
                                  </p:stCondLst>
                                  <p:childTnLst>
                                    <p:set>
                                      <p:cBhvr>
                                        <p:cTn id="6" dur="1" fill="hold">
                                          <p:stCondLst>
                                            <p:cond delay="0"/>
                                          </p:stCondLst>
                                        </p:cTn>
                                        <p:tgtEl>
                                          <p:spTgt spid="223235">
                                            <p:txEl>
                                              <p:pRg st="0" end="0"/>
                                            </p:txEl>
                                          </p:spTgt>
                                        </p:tgtEl>
                                        <p:attrNameLst>
                                          <p:attrName>style.visibility</p:attrName>
                                        </p:attrNameLst>
                                      </p:cBhvr>
                                      <p:to>
                                        <p:strVal val="visible"/>
                                      </p:to>
                                    </p:set>
                                    <p:animEffect transition="in" filter="fade">
                                      <p:cBhvr>
                                        <p:cTn id="7" dur="1000"/>
                                        <p:tgtEl>
                                          <p:spTgt spid="223235">
                                            <p:txEl>
                                              <p:pRg st="0" end="0"/>
                                            </p:txEl>
                                          </p:spTgt>
                                        </p:tgtEl>
                                      </p:cBhvr>
                                    </p:animEffect>
                                    <p:anim calcmode="lin" valueType="num">
                                      <p:cBhvr>
                                        <p:cTn id="8" dur="1000" fill="hold"/>
                                        <p:tgtEl>
                                          <p:spTgt spid="22323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323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223235">
                                            <p:txEl>
                                              <p:pRg st="1" end="1"/>
                                            </p:txEl>
                                          </p:spTgt>
                                        </p:tgtEl>
                                        <p:attrNameLst>
                                          <p:attrName>style.visibility</p:attrName>
                                        </p:attrNameLst>
                                      </p:cBhvr>
                                      <p:to>
                                        <p:strVal val="visible"/>
                                      </p:to>
                                    </p:set>
                                    <p:animEffect transition="in" filter="fade">
                                      <p:cBhvr>
                                        <p:cTn id="14" dur="1000"/>
                                        <p:tgtEl>
                                          <p:spTgt spid="223235">
                                            <p:txEl>
                                              <p:pRg st="1" end="1"/>
                                            </p:txEl>
                                          </p:spTgt>
                                        </p:tgtEl>
                                      </p:cBhvr>
                                    </p:animEffect>
                                    <p:anim calcmode="lin" valueType="num">
                                      <p:cBhvr>
                                        <p:cTn id="15" dur="1000" fill="hold"/>
                                        <p:tgtEl>
                                          <p:spTgt spid="22323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2323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223235">
                                            <p:txEl>
                                              <p:pRg st="2" end="2"/>
                                            </p:txEl>
                                          </p:spTgt>
                                        </p:tgtEl>
                                        <p:attrNameLst>
                                          <p:attrName>style.visibility</p:attrName>
                                        </p:attrNameLst>
                                      </p:cBhvr>
                                      <p:to>
                                        <p:strVal val="visible"/>
                                      </p:to>
                                    </p:set>
                                    <p:animEffect transition="in" filter="fade">
                                      <p:cBhvr>
                                        <p:cTn id="21" dur="1000"/>
                                        <p:tgtEl>
                                          <p:spTgt spid="223235">
                                            <p:txEl>
                                              <p:pRg st="2" end="2"/>
                                            </p:txEl>
                                          </p:spTgt>
                                        </p:tgtEl>
                                      </p:cBhvr>
                                    </p:animEffect>
                                    <p:anim calcmode="lin" valueType="num">
                                      <p:cBhvr>
                                        <p:cTn id="22" dur="1000" fill="hold"/>
                                        <p:tgtEl>
                                          <p:spTgt spid="22323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2323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235" grpId="0" build="p"/>
    </p:bld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B9081E2C-4DF7-FC87-4167-364D6141EF43}"/>
              </a:ext>
            </a:extLst>
          </p:cNvPr>
          <p:cNvSpPr>
            <a:spLocks noGrp="1" noRot="1" noChangeArrowheads="1"/>
          </p:cNvSpPr>
          <p:nvPr>
            <p:ph type="ctrTitle"/>
          </p:nvPr>
        </p:nvSpPr>
        <p:spPr>
          <a:xfrm>
            <a:off x="303213" y="381000"/>
            <a:ext cx="7469187" cy="838200"/>
          </a:xfrm>
        </p:spPr>
        <p:txBody>
          <a:bodyPr/>
          <a:lstStyle/>
          <a:p>
            <a:pPr algn="l" eaLnBrk="1" hangingPunct="1"/>
            <a:r>
              <a:rPr lang="zh-CN" altLang="en-US" sz="2800" b="1">
                <a:solidFill>
                  <a:srgbClr val="231BBD"/>
                </a:solidFill>
                <a:ea typeface="方正魏碑简体" pitchFamily="65" charset="-122"/>
              </a:rPr>
              <a:t>智能控制</a:t>
            </a:r>
          </a:p>
        </p:txBody>
      </p:sp>
      <p:sp>
        <p:nvSpPr>
          <p:cNvPr id="224259" name="Rectangle 3">
            <a:extLst>
              <a:ext uri="{FF2B5EF4-FFF2-40B4-BE49-F238E27FC236}">
                <a16:creationId xmlns:a16="http://schemas.microsoft.com/office/drawing/2014/main" id="{253CD7AF-6054-0DFB-A565-06F6633B7DB3}"/>
              </a:ext>
            </a:extLst>
          </p:cNvPr>
          <p:cNvSpPr>
            <a:spLocks noGrp="1" noRot="1" noChangeArrowheads="1"/>
          </p:cNvSpPr>
          <p:nvPr>
            <p:ph type="subTitle" idx="1"/>
          </p:nvPr>
        </p:nvSpPr>
        <p:spPr>
          <a:xfrm>
            <a:off x="304800" y="1219200"/>
            <a:ext cx="8077200" cy="4572000"/>
          </a:xfrm>
        </p:spPr>
        <p:txBody>
          <a:bodyPr/>
          <a:lstStyle/>
          <a:p>
            <a:pPr algn="just" eaLnBrk="1" hangingPunct="1">
              <a:lnSpc>
                <a:spcPct val="125000"/>
              </a:lnSpc>
              <a:spcBef>
                <a:spcPct val="0"/>
              </a:spcBef>
            </a:pPr>
            <a:r>
              <a:rPr lang="en-US" altLang="zh-CN" sz="2400">
                <a:latin typeface="楷体_GB2312" pitchFamily="49" charset="-122"/>
                <a:ea typeface="楷体_GB2312" pitchFamily="49" charset="-122"/>
              </a:rPr>
              <a:t>    </a:t>
            </a:r>
            <a:r>
              <a:rPr lang="zh-CN" altLang="en-US" sz="2000">
                <a:latin typeface="楷体_GB2312" pitchFamily="49" charset="-122"/>
                <a:ea typeface="楷体_GB2312" pitchFamily="49" charset="-122"/>
              </a:rPr>
              <a:t>是近年来新发展起来的一种控制技术，是人工智能在控制上的应用。智能控制的概念和原理主要是针对被控对象、环境、控制目标或任务的复杂性提出来的，它的</a:t>
            </a:r>
            <a:r>
              <a:rPr lang="zh-CN" altLang="en-US" sz="2000" b="1">
                <a:solidFill>
                  <a:srgbClr val="D60093"/>
                </a:solidFill>
                <a:latin typeface="楷体_GB2312" pitchFamily="49" charset="-122"/>
                <a:ea typeface="楷体_GB2312" pitchFamily="49" charset="-122"/>
              </a:rPr>
              <a:t>指导思想是依据人的思维方式和处理问题的技巧，解决那些目前需要人的智能才能解决的复杂的控制问题。</a:t>
            </a:r>
            <a:r>
              <a:rPr lang="zh-CN" altLang="en-US" sz="2000">
                <a:latin typeface="楷体_GB2312" pitchFamily="49" charset="-122"/>
                <a:ea typeface="楷体_GB2312" pitchFamily="49" charset="-122"/>
              </a:rPr>
              <a:t>被控对象的复杂性体现为</a:t>
            </a:r>
            <a:r>
              <a:rPr lang="en-US" altLang="zh-CN" sz="2000">
                <a:latin typeface="楷体_GB2312" pitchFamily="49" charset="-122"/>
                <a:ea typeface="楷体_GB2312" pitchFamily="49" charset="-122"/>
              </a:rPr>
              <a:t>:</a:t>
            </a:r>
            <a:r>
              <a:rPr lang="zh-CN" altLang="en-US" sz="2000">
                <a:latin typeface="楷体_GB2312" pitchFamily="49" charset="-122"/>
                <a:ea typeface="楷体_GB2312" pitchFamily="49" charset="-122"/>
              </a:rPr>
              <a:t>模型的不确定性，高度非线性，分布式的传感器和执行器，动态突变，多时间标度，复杂的信息模式，庞大的数据量，以及严格的特性指标等。</a:t>
            </a:r>
            <a:r>
              <a:rPr lang="zh-CN" altLang="en-US" sz="2000" b="1">
                <a:solidFill>
                  <a:srgbClr val="D60093"/>
                </a:solidFill>
                <a:latin typeface="楷体_GB2312" pitchFamily="49" charset="-122"/>
                <a:ea typeface="楷体_GB2312" pitchFamily="49" charset="-122"/>
              </a:rPr>
              <a:t>智能控制是驱动智能机器自主地实现其目标的过程，</a:t>
            </a:r>
            <a:r>
              <a:rPr lang="zh-CN" altLang="en-US" sz="2000">
                <a:latin typeface="楷体_GB2312" pitchFamily="49" charset="-122"/>
                <a:ea typeface="楷体_GB2312" pitchFamily="49" charset="-122"/>
              </a:rPr>
              <a:t>对</a:t>
            </a:r>
            <a:r>
              <a:rPr lang="zh-CN" altLang="en-US" sz="2000" b="1">
                <a:solidFill>
                  <a:srgbClr val="D60093"/>
                </a:solidFill>
                <a:latin typeface="楷体_GB2312" pitchFamily="49" charset="-122"/>
                <a:ea typeface="楷体_GB2312" pitchFamily="49" charset="-122"/>
              </a:rPr>
              <a:t>自主机器人</a:t>
            </a:r>
            <a:r>
              <a:rPr lang="zh-CN" altLang="en-US" sz="2000">
                <a:latin typeface="楷体_GB2312" pitchFamily="49" charset="-122"/>
                <a:ea typeface="楷体_GB2312" pitchFamily="49" charset="-122"/>
              </a:rPr>
              <a:t>的控制就是典型的例子，而环境的复杂性则表现为变化的不确定性和难以辨识。 </a:t>
            </a:r>
          </a:p>
        </p:txBody>
      </p:sp>
      <p:sp>
        <p:nvSpPr>
          <p:cNvPr id="224260" name="Rectangle 4">
            <a:extLst>
              <a:ext uri="{FF2B5EF4-FFF2-40B4-BE49-F238E27FC236}">
                <a16:creationId xmlns:a16="http://schemas.microsoft.com/office/drawing/2014/main" id="{556308F6-BD6B-84F8-FC54-9204C7B804A5}"/>
              </a:ext>
            </a:extLst>
          </p:cNvPr>
          <p:cNvSpPr>
            <a:spLocks noChangeArrowheads="1"/>
          </p:cNvSpPr>
          <p:nvPr/>
        </p:nvSpPr>
        <p:spPr bwMode="auto">
          <a:xfrm>
            <a:off x="304800" y="4876800"/>
            <a:ext cx="8001000"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0"/>
              </a:spcBef>
              <a:buClrTx/>
              <a:buFontTx/>
              <a:buNone/>
            </a:pPr>
            <a:r>
              <a:rPr kumimoji="1" lang="en-US" altLang="zh-CN" sz="2400">
                <a:latin typeface="Times New Roman" panose="02020603050405020304" pitchFamily="18" charset="0"/>
                <a:ea typeface="楷体_GB2312" pitchFamily="49" charset="-122"/>
              </a:rPr>
              <a:t>       </a:t>
            </a:r>
            <a:r>
              <a:rPr kumimoji="1" lang="zh-CN" altLang="en-US" sz="2000">
                <a:latin typeface="Times New Roman" panose="02020603050405020304" pitchFamily="18" charset="0"/>
                <a:ea typeface="楷体_GB2312" pitchFamily="49" charset="-122"/>
              </a:rPr>
              <a:t>智能控制是从“仿人”的概念出发的。一般认为，其方法包括学习控制、模糊控制、神经元网络（含</a:t>
            </a:r>
            <a:r>
              <a:rPr kumimoji="1" lang="en-US" altLang="zh-CN" sz="2000">
                <a:latin typeface="Times New Roman" panose="02020603050405020304" pitchFamily="18" charset="0"/>
                <a:ea typeface="楷体_GB2312" pitchFamily="49" charset="-122"/>
              </a:rPr>
              <a:t>ANN</a:t>
            </a:r>
            <a:r>
              <a:rPr kumimoji="1" lang="zh-CN" altLang="en-US" sz="2000">
                <a:latin typeface="Times New Roman" panose="02020603050405020304" pitchFamily="18" charset="0"/>
                <a:ea typeface="楷体_GB2312" pitchFamily="49" charset="-122"/>
              </a:rPr>
              <a:t>、</a:t>
            </a:r>
            <a:r>
              <a:rPr kumimoji="1" lang="en-US" altLang="zh-CN" sz="2000">
                <a:latin typeface="Times New Roman" panose="02020603050405020304" pitchFamily="18" charset="0"/>
                <a:ea typeface="楷体_GB2312" pitchFamily="49" charset="-122"/>
              </a:rPr>
              <a:t>SVM</a:t>
            </a:r>
            <a:r>
              <a:rPr kumimoji="1" lang="zh-CN" altLang="en-US" sz="2000">
                <a:latin typeface="Times New Roman" panose="02020603050405020304" pitchFamily="18" charset="0"/>
                <a:ea typeface="楷体_GB2312" pitchFamily="49" charset="-122"/>
              </a:rPr>
              <a:t>等）控制和专家控制等方法。</a:t>
            </a:r>
            <a:r>
              <a:rPr kumimoji="1" lang="zh-CN" altLang="en-US" sz="2400">
                <a:latin typeface="宋体" panose="02010600030101010101" pitchFamily="2" charset="-122"/>
                <a:ea typeface="楷体_GB2312" pitchFamily="49" charset="-122"/>
              </a:rPr>
              <a:t> </a:t>
            </a:r>
          </a:p>
        </p:txBody>
      </p:sp>
      <p:sp>
        <p:nvSpPr>
          <p:cNvPr id="224261" name="Rectangle 5">
            <a:extLst>
              <a:ext uri="{FF2B5EF4-FFF2-40B4-BE49-F238E27FC236}">
                <a16:creationId xmlns:a16="http://schemas.microsoft.com/office/drawing/2014/main" id="{A7D712FC-B463-3A07-1942-BA8BDED9FD97}"/>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2800" b="1">
                <a:solidFill>
                  <a:schemeClr val="tx2"/>
                </a:solidFill>
                <a:effectLst>
                  <a:outerShdw blurRad="38100" dist="38100" dir="2700000" algn="tl">
                    <a:srgbClr val="DDDDDD"/>
                  </a:outerShdw>
                </a:effectLst>
                <a:latin typeface="Arial" charset="0"/>
                <a:ea typeface="宋体" charset="0"/>
                <a:cs typeface="宋体" charset="0"/>
              </a:rPr>
              <a:t>1.2 </a:t>
            </a:r>
            <a:r>
              <a:rPr lang="zh-CN" altLang="en-US" sz="2800" b="1">
                <a:solidFill>
                  <a:schemeClr val="tx2"/>
                </a:solidFill>
                <a:effectLst>
                  <a:outerShdw blurRad="38100" dist="38100" dir="2700000" algn="tl">
                    <a:srgbClr val="DDDDDD"/>
                  </a:outerShdw>
                </a:effectLst>
                <a:latin typeface="Arial" charset="0"/>
                <a:ea typeface="宋体" charset="0"/>
                <a:cs typeface="宋体" charset="0"/>
              </a:rPr>
              <a:t>自动控制理论的发展（续）</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withEffect">
                                  <p:stCondLst>
                                    <p:cond delay="0"/>
                                  </p:stCondLst>
                                  <p:childTnLst>
                                    <p:set>
                                      <p:cBhvr>
                                        <p:cTn id="6" dur="1" fill="hold">
                                          <p:stCondLst>
                                            <p:cond delay="0"/>
                                          </p:stCondLst>
                                        </p:cTn>
                                        <p:tgtEl>
                                          <p:spTgt spid="224259">
                                            <p:txEl>
                                              <p:pRg st="0" end="0"/>
                                            </p:txEl>
                                          </p:spTgt>
                                        </p:tgtEl>
                                        <p:attrNameLst>
                                          <p:attrName>style.visibility</p:attrName>
                                        </p:attrNameLst>
                                      </p:cBhvr>
                                      <p:to>
                                        <p:strVal val="visible"/>
                                      </p:to>
                                    </p:set>
                                    <p:animEffect transition="in" filter="fade">
                                      <p:cBhvr>
                                        <p:cTn id="7" dur="1000"/>
                                        <p:tgtEl>
                                          <p:spTgt spid="224259">
                                            <p:txEl>
                                              <p:pRg st="0" end="0"/>
                                            </p:txEl>
                                          </p:spTgt>
                                        </p:tgtEl>
                                      </p:cBhvr>
                                    </p:animEffect>
                                    <p:anim calcmode="lin" valueType="num">
                                      <p:cBhvr>
                                        <p:cTn id="8" dur="1000" fill="hold"/>
                                        <p:tgtEl>
                                          <p:spTgt spid="22425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2425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2" presetClass="entr" presetSubtype="4" fill="hold" nodeType="clickEffect">
                                  <p:stCondLst>
                                    <p:cond delay="0"/>
                                  </p:stCondLst>
                                  <p:childTnLst>
                                    <p:set>
                                      <p:cBhvr>
                                        <p:cTn id="13" dur="1" fill="hold">
                                          <p:stCondLst>
                                            <p:cond delay="0"/>
                                          </p:stCondLst>
                                        </p:cTn>
                                        <p:tgtEl>
                                          <p:spTgt spid="224260"/>
                                        </p:tgtEl>
                                        <p:attrNameLst>
                                          <p:attrName>style.visibility</p:attrName>
                                        </p:attrNameLst>
                                      </p:cBhvr>
                                      <p:to>
                                        <p:strVal val="visible"/>
                                      </p:to>
                                    </p:set>
                                    <p:anim calcmode="lin" valueType="num">
                                      <p:cBhvr additive="base">
                                        <p:cTn id="14" dur="500" fill="hold"/>
                                        <p:tgtEl>
                                          <p:spTgt spid="224260"/>
                                        </p:tgtEl>
                                        <p:attrNameLst>
                                          <p:attrName>ppt_x</p:attrName>
                                        </p:attrNameLst>
                                      </p:cBhvr>
                                      <p:tavLst>
                                        <p:tav tm="0">
                                          <p:val>
                                            <p:strVal val="#ppt_x"/>
                                          </p:val>
                                        </p:tav>
                                        <p:tav tm="100000">
                                          <p:val>
                                            <p:strVal val="#ppt_x"/>
                                          </p:val>
                                        </p:tav>
                                      </p:tavLst>
                                    </p:anim>
                                    <p:anim calcmode="lin" valueType="num">
                                      <p:cBhvr additive="base">
                                        <p:cTn id="15" dur="500" fill="hold"/>
                                        <p:tgtEl>
                                          <p:spTgt spid="2242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259" grpId="0" build="p"/>
      <p:bldP spid="224260" grpId="0"/>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282" name="Rectangle 2">
            <a:extLst>
              <a:ext uri="{FF2B5EF4-FFF2-40B4-BE49-F238E27FC236}">
                <a16:creationId xmlns:a16="http://schemas.microsoft.com/office/drawing/2014/main" id="{426B8A47-CB3E-786B-56B0-7FAFDD3181FF}"/>
              </a:ext>
            </a:extLst>
          </p:cNvPr>
          <p:cNvSpPr>
            <a:spLocks noGrp="1" noRot="1" noChangeArrowheads="1"/>
          </p:cNvSpPr>
          <p:nvPr>
            <p:ph type="body" idx="1"/>
          </p:nvPr>
        </p:nvSpPr>
        <p:spPr>
          <a:xfrm>
            <a:off x="228600" y="908050"/>
            <a:ext cx="8153400" cy="5111750"/>
          </a:xfrm>
        </p:spPr>
        <p:txBody>
          <a:bodyPr/>
          <a:lstStyle/>
          <a:p>
            <a:pPr eaLnBrk="1" hangingPunct="1">
              <a:lnSpc>
                <a:spcPct val="130000"/>
              </a:lnSpc>
            </a:pPr>
            <a:r>
              <a:rPr lang="zh-CN" altLang="en-US" sz="2800" b="1">
                <a:solidFill>
                  <a:schemeClr val="tx2"/>
                </a:solidFill>
                <a:ea typeface="华文新魏" panose="02010800040101010101" pitchFamily="2" charset="-122"/>
              </a:rPr>
              <a:t>恒值系统和随动系统（按参考输入形式分类）</a:t>
            </a:r>
          </a:p>
          <a:p>
            <a:pPr eaLnBrk="1" hangingPunct="1">
              <a:lnSpc>
                <a:spcPct val="130000"/>
              </a:lnSpc>
              <a:spcBef>
                <a:spcPct val="50000"/>
              </a:spcBef>
              <a:buFont typeface="Wingdings" pitchFamily="2" charset="2"/>
              <a:buNone/>
            </a:pPr>
            <a:r>
              <a:rPr lang="zh-CN" altLang="en-US" sz="2400" b="1" i="1">
                <a:solidFill>
                  <a:schemeClr val="folHlink"/>
                </a:solidFill>
              </a:rPr>
              <a:t>            </a:t>
            </a:r>
            <a:r>
              <a:rPr lang="zh-CN" altLang="en-US" sz="2400">
                <a:ea typeface="楷体_GB2312" pitchFamily="49" charset="-122"/>
              </a:rPr>
              <a:t>恒值系统是指参考输入量保持常值的系统。其任务是</a:t>
            </a:r>
            <a:r>
              <a:rPr lang="zh-CN" altLang="en-US" sz="2400">
                <a:solidFill>
                  <a:srgbClr val="0000FF"/>
                </a:solidFill>
                <a:ea typeface="楷体_GB2312" pitchFamily="49" charset="-122"/>
              </a:rPr>
              <a:t>消除或减少扰动</a:t>
            </a:r>
            <a:r>
              <a:rPr lang="zh-CN" altLang="en-US" sz="2400">
                <a:ea typeface="楷体_GB2312" pitchFamily="49" charset="-122"/>
              </a:rPr>
              <a:t>信号对系统输出的影响，使被控制量（即系统的输出量）保持在给定或希望的数值上。（</a:t>
            </a:r>
            <a:r>
              <a:rPr lang="zh-CN" altLang="en-US" sz="2400">
                <a:solidFill>
                  <a:srgbClr val="0000FF"/>
                </a:solidFill>
                <a:ea typeface="楷体_GB2312" pitchFamily="49" charset="-122"/>
              </a:rPr>
              <a:t>稳</a:t>
            </a:r>
            <a:r>
              <a:rPr lang="zh-CN" altLang="en-US" sz="2400">
                <a:ea typeface="楷体_GB2312" pitchFamily="49" charset="-122"/>
              </a:rPr>
              <a:t>）</a:t>
            </a:r>
          </a:p>
          <a:p>
            <a:pPr eaLnBrk="1" hangingPunct="1">
              <a:lnSpc>
                <a:spcPct val="130000"/>
              </a:lnSpc>
              <a:spcBef>
                <a:spcPct val="50000"/>
              </a:spcBef>
              <a:buFont typeface="Wingdings" pitchFamily="2" charset="2"/>
              <a:buNone/>
            </a:pPr>
            <a:r>
              <a:rPr lang="zh-CN" altLang="en-US" sz="2400">
                <a:ea typeface="楷体_GB2312" pitchFamily="49" charset="-122"/>
              </a:rPr>
              <a:t>            随动系统是指参考输入量随时间任意变化的系统。其任务是要求输出量以一定的精度和速度跟踪参考输入量，跟踪的</a:t>
            </a:r>
            <a:r>
              <a:rPr lang="zh-CN" altLang="en-US" sz="2400">
                <a:solidFill>
                  <a:srgbClr val="0000FF"/>
                </a:solidFill>
                <a:ea typeface="楷体_GB2312" pitchFamily="49" charset="-122"/>
              </a:rPr>
              <a:t>速度和精度</a:t>
            </a:r>
            <a:r>
              <a:rPr lang="zh-CN" altLang="en-US" sz="2400">
                <a:ea typeface="楷体_GB2312" pitchFamily="49" charset="-122"/>
              </a:rPr>
              <a:t>是随动系统的两项主要性能指标。（</a:t>
            </a:r>
            <a:r>
              <a:rPr lang="zh-CN" altLang="en-US" sz="2400">
                <a:solidFill>
                  <a:srgbClr val="0000FF"/>
                </a:solidFill>
                <a:ea typeface="楷体_GB2312" pitchFamily="49" charset="-122"/>
              </a:rPr>
              <a:t>准、快</a:t>
            </a:r>
            <a:r>
              <a:rPr lang="zh-CN" altLang="en-US" sz="2400">
                <a:ea typeface="楷体_GB2312" pitchFamily="49" charset="-122"/>
              </a:rPr>
              <a:t>）</a:t>
            </a:r>
          </a:p>
        </p:txBody>
      </p:sp>
      <p:sp>
        <p:nvSpPr>
          <p:cNvPr id="225283" name="Rectangle 3">
            <a:extLst>
              <a:ext uri="{FF2B5EF4-FFF2-40B4-BE49-F238E27FC236}">
                <a16:creationId xmlns:a16="http://schemas.microsoft.com/office/drawing/2014/main" id="{587F8C08-6F2C-FF24-9057-29C0A0E0D533}"/>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1.3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控制系统的分类</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42" fill="hold" nodeType="clickEffect">
                                  <p:stCondLst>
                                    <p:cond delay="0"/>
                                  </p:stCondLst>
                                  <p:childTnLst>
                                    <p:set>
                                      <p:cBhvr>
                                        <p:cTn id="6" dur="1" fill="hold">
                                          <p:stCondLst>
                                            <p:cond delay="0"/>
                                          </p:stCondLst>
                                        </p:cTn>
                                        <p:tgtEl>
                                          <p:spTgt spid="225282"/>
                                        </p:tgtEl>
                                        <p:attrNameLst>
                                          <p:attrName>style.visibility</p:attrName>
                                        </p:attrNameLst>
                                      </p:cBhvr>
                                      <p:to>
                                        <p:strVal val="visible"/>
                                      </p:to>
                                    </p:set>
                                    <p:animEffect transition="in" filter="barn(outHorizontal)">
                                      <p:cBhvr>
                                        <p:cTn id="7" dur="500"/>
                                        <p:tgtEl>
                                          <p:spTgt spid="2252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82"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EEE86869-EC8F-2D35-6D11-BD39F3D0F421}"/>
              </a:ext>
            </a:extLst>
          </p:cNvPr>
          <p:cNvSpPr>
            <a:spLocks noGrp="1" noRot="1" noChangeArrowheads="1"/>
          </p:cNvSpPr>
          <p:nvPr>
            <p:ph type="body" idx="1"/>
          </p:nvPr>
        </p:nvSpPr>
        <p:spPr>
          <a:xfrm>
            <a:off x="457200" y="1295400"/>
            <a:ext cx="8001000" cy="5302250"/>
          </a:xfrm>
        </p:spPr>
        <p:txBody>
          <a:bodyPr/>
          <a:lstStyle/>
          <a:p>
            <a:pPr indent="690563" eaLnBrk="1" hangingPunct="1">
              <a:lnSpc>
                <a:spcPct val="80000"/>
              </a:lnSpc>
            </a:pPr>
            <a:r>
              <a:rPr lang="zh-CN" altLang="en-US" sz="2400" b="1">
                <a:solidFill>
                  <a:schemeClr val="tx2"/>
                </a:solidFill>
                <a:latin typeface="华文新魏" panose="02010800040101010101" pitchFamily="2" charset="-122"/>
                <a:ea typeface="华文新魏" panose="02010800040101010101" pitchFamily="2" charset="-122"/>
              </a:rPr>
              <a:t>线性系统和非线性系统（按照组成系统的元件特性分类）</a:t>
            </a:r>
            <a:r>
              <a:rPr lang="zh-CN" altLang="en-US" sz="2000" b="1">
                <a:solidFill>
                  <a:schemeClr val="tx2"/>
                </a:solidFill>
                <a:latin typeface="华文新魏" panose="02010800040101010101" pitchFamily="2" charset="-122"/>
                <a:ea typeface="华文新魏" panose="02010800040101010101" pitchFamily="2" charset="-122"/>
              </a:rPr>
              <a:t> </a:t>
            </a:r>
          </a:p>
          <a:p>
            <a:pPr indent="690563" eaLnBrk="1" hangingPunct="1">
              <a:lnSpc>
                <a:spcPct val="120000"/>
              </a:lnSpc>
              <a:spcBef>
                <a:spcPct val="55000"/>
              </a:spcBef>
              <a:buFont typeface="Wingdings" pitchFamily="2" charset="2"/>
              <a:buNone/>
            </a:pPr>
            <a:r>
              <a:rPr lang="zh-CN" altLang="en-US" sz="2400">
                <a:ea typeface="楷体_GB2312" pitchFamily="49" charset="-122"/>
              </a:rPr>
              <a:t>线性系统是指构成系统的所有元件都是线性元件的系统。其动态性能可用线性微分方程描述，系统满足叠加原理。</a:t>
            </a:r>
          </a:p>
          <a:p>
            <a:pPr indent="690563" eaLnBrk="1" hangingPunct="1">
              <a:lnSpc>
                <a:spcPct val="120000"/>
              </a:lnSpc>
              <a:spcBef>
                <a:spcPct val="55000"/>
              </a:spcBef>
              <a:buFont typeface="Wingdings" pitchFamily="2" charset="2"/>
              <a:buNone/>
            </a:pPr>
            <a:r>
              <a:rPr lang="zh-CN" altLang="en-US" sz="2400">
                <a:ea typeface="楷体_GB2312" pitchFamily="49" charset="-122"/>
              </a:rPr>
              <a:t>非线性系统是指构成系统的元件中含有非线性元件的系统。其只能用非线性微分方程描述，不满足叠加原理。同时把可以进行线性化处理的系统或元件特性称为非本质非线性特性。反之，称之为本质非线性，它只能用非线性理论分析研究。</a:t>
            </a:r>
          </a:p>
        </p:txBody>
      </p:sp>
      <p:sp>
        <p:nvSpPr>
          <p:cNvPr id="226307" name="Rectangle 3">
            <a:extLst>
              <a:ext uri="{FF2B5EF4-FFF2-40B4-BE49-F238E27FC236}">
                <a16:creationId xmlns:a16="http://schemas.microsoft.com/office/drawing/2014/main" id="{B4D57549-8E87-7E9B-D5FF-E9942D9F3518}"/>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1.3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控制系统的分类（续）</a:t>
            </a:r>
          </a:p>
        </p:txBody>
      </p:sp>
    </p:spTree>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95586" name="Rectangle 2">
            <a:extLst>
              <a:ext uri="{FF2B5EF4-FFF2-40B4-BE49-F238E27FC236}">
                <a16:creationId xmlns:a16="http://schemas.microsoft.com/office/drawing/2014/main" id="{325D00F4-2353-9721-FCCF-7990FC9F857C}"/>
              </a:ext>
            </a:extLst>
          </p:cNvPr>
          <p:cNvSpPr>
            <a:spLocks noGrp="1" noRot="1" noChangeArrowheads="1"/>
          </p:cNvSpPr>
          <p:nvPr>
            <p:ph type="title" idx="4294967295"/>
          </p:nvPr>
        </p:nvSpPr>
        <p:spPr>
          <a:xfrm>
            <a:off x="0" y="838200"/>
            <a:ext cx="7772400" cy="1143000"/>
          </a:xfrm>
        </p:spPr>
        <p:txBody>
          <a:bodyPr/>
          <a:lstStyle/>
          <a:p>
            <a:pPr eaLnBrk="1" hangingPunct="1">
              <a:defRPr/>
            </a:pPr>
            <a:r>
              <a:rPr lang="zh-CN" altLang="en-US" sz="4000" b="1">
                <a:solidFill>
                  <a:schemeClr val="accent2"/>
                </a:solidFill>
                <a:effectLst>
                  <a:outerShdw blurRad="38100" dist="38100" dir="2700000" algn="tl">
                    <a:srgbClr val="C0C0C0"/>
                  </a:outerShdw>
                </a:effectLst>
                <a:latin typeface="宋体" pitchFamily="2" charset="-122"/>
                <a:cs typeface="+mj-cs"/>
              </a:rPr>
              <a:t>第一章 绪论</a:t>
            </a:r>
          </a:p>
        </p:txBody>
      </p:sp>
      <p:sp>
        <p:nvSpPr>
          <p:cNvPr id="195587" name="Rectangle 3">
            <a:extLst>
              <a:ext uri="{FF2B5EF4-FFF2-40B4-BE49-F238E27FC236}">
                <a16:creationId xmlns:a16="http://schemas.microsoft.com/office/drawing/2014/main" id="{10B4B8B9-60A4-69CA-30FF-6DF3700C0ADC}"/>
              </a:ext>
            </a:extLst>
          </p:cNvPr>
          <p:cNvSpPr>
            <a:spLocks noGrp="1" noRot="1" noChangeArrowheads="1"/>
          </p:cNvSpPr>
          <p:nvPr>
            <p:ph type="body" idx="4294967295"/>
          </p:nvPr>
        </p:nvSpPr>
        <p:spPr>
          <a:xfrm>
            <a:off x="1447800" y="2514600"/>
            <a:ext cx="6248400" cy="4114800"/>
          </a:xfrm>
        </p:spPr>
        <p:txBody>
          <a:bodyPr/>
          <a:lstStyle/>
          <a:p>
            <a:pPr marL="609600" indent="-609600" eaLnBrk="1" hangingPunct="1">
              <a:lnSpc>
                <a:spcPct val="130000"/>
              </a:lnSpc>
              <a:buClr>
                <a:schemeClr val="hlink"/>
              </a:buClr>
              <a:buFont typeface="Wingdings" pitchFamily="2" charset="2"/>
              <a:buChar char="Ø"/>
            </a:pPr>
            <a:r>
              <a:rPr lang="en-US" altLang="zh-CN">
                <a:solidFill>
                  <a:schemeClr val="tx2"/>
                </a:solidFill>
                <a:latin typeface="隶书" pitchFamily="49" charset="-122"/>
                <a:ea typeface="隶书" pitchFamily="49" charset="-122"/>
              </a:rPr>
              <a:t>1.1 </a:t>
            </a:r>
            <a:r>
              <a:rPr lang="zh-CN" altLang="en-US">
                <a:solidFill>
                  <a:schemeClr val="tx2"/>
                </a:solidFill>
                <a:latin typeface="隶书" pitchFamily="49" charset="-122"/>
                <a:ea typeface="隶书" pitchFamily="49" charset="-122"/>
              </a:rPr>
              <a:t>自动控制的基本概念</a:t>
            </a:r>
          </a:p>
          <a:p>
            <a:pPr marL="609600" indent="-609600" eaLnBrk="1" hangingPunct="1">
              <a:lnSpc>
                <a:spcPct val="130000"/>
              </a:lnSpc>
              <a:buClr>
                <a:schemeClr val="hlink"/>
              </a:buClr>
              <a:buFont typeface="Wingdings" pitchFamily="2" charset="2"/>
              <a:buChar char="Ø"/>
            </a:pPr>
            <a:r>
              <a:rPr lang="en-US" altLang="zh-CN">
                <a:solidFill>
                  <a:schemeClr val="tx2"/>
                </a:solidFill>
                <a:latin typeface="隶书" pitchFamily="49" charset="-122"/>
                <a:ea typeface="隶书" pitchFamily="49" charset="-122"/>
              </a:rPr>
              <a:t>1.2 </a:t>
            </a:r>
            <a:r>
              <a:rPr lang="zh-CN" altLang="en-US">
                <a:solidFill>
                  <a:schemeClr val="tx2"/>
                </a:solidFill>
                <a:latin typeface="隶书" pitchFamily="49" charset="-122"/>
                <a:ea typeface="隶书" pitchFamily="49" charset="-122"/>
              </a:rPr>
              <a:t>自动控制理论的发展</a:t>
            </a:r>
            <a:endParaRPr lang="zh-CN" altLang="en-US" u="sng">
              <a:solidFill>
                <a:schemeClr val="tx2"/>
              </a:solidFill>
              <a:latin typeface="隶书" pitchFamily="49" charset="-122"/>
              <a:ea typeface="隶书" pitchFamily="49" charset="-122"/>
            </a:endParaRPr>
          </a:p>
          <a:p>
            <a:pPr marL="609600" indent="-609600" eaLnBrk="1" hangingPunct="1">
              <a:lnSpc>
                <a:spcPct val="130000"/>
              </a:lnSpc>
              <a:buClr>
                <a:schemeClr val="hlink"/>
              </a:buClr>
              <a:buFont typeface="Wingdings" pitchFamily="2" charset="2"/>
              <a:buChar char="Ø"/>
            </a:pPr>
            <a:r>
              <a:rPr lang="en-US" altLang="zh-CN">
                <a:solidFill>
                  <a:schemeClr val="tx2"/>
                </a:solidFill>
                <a:latin typeface="隶书" pitchFamily="49" charset="-122"/>
                <a:ea typeface="隶书" pitchFamily="49" charset="-122"/>
              </a:rPr>
              <a:t>1.3 </a:t>
            </a:r>
            <a:r>
              <a:rPr lang="zh-CN" altLang="en-US">
                <a:solidFill>
                  <a:schemeClr val="tx2"/>
                </a:solidFill>
                <a:latin typeface="隶书" pitchFamily="49" charset="-122"/>
                <a:ea typeface="隶书" pitchFamily="49" charset="-122"/>
              </a:rPr>
              <a:t>控制系统的分类</a:t>
            </a:r>
          </a:p>
          <a:p>
            <a:pPr marL="609600" indent="-609600" eaLnBrk="1" hangingPunct="1">
              <a:lnSpc>
                <a:spcPct val="130000"/>
              </a:lnSpc>
              <a:buClr>
                <a:schemeClr val="hlink"/>
              </a:buClr>
              <a:buFont typeface="Wingdings" pitchFamily="2" charset="2"/>
              <a:buChar char="Ø"/>
            </a:pPr>
            <a:r>
              <a:rPr lang="en-US" altLang="zh-CN">
                <a:solidFill>
                  <a:schemeClr val="tx2"/>
                </a:solidFill>
                <a:latin typeface="隶书" pitchFamily="49" charset="-122"/>
                <a:ea typeface="隶书" pitchFamily="49" charset="-122"/>
              </a:rPr>
              <a:t>1.4 </a:t>
            </a:r>
            <a:r>
              <a:rPr lang="zh-CN" altLang="en-US">
                <a:solidFill>
                  <a:schemeClr val="tx2"/>
                </a:solidFill>
                <a:latin typeface="隶书" pitchFamily="49" charset="-122"/>
                <a:ea typeface="隶书" pitchFamily="49" charset="-122"/>
              </a:rPr>
              <a:t>对控制系统的基本要求</a:t>
            </a:r>
          </a:p>
          <a:p>
            <a:pPr marL="609600" indent="-609600" eaLnBrk="1" hangingPunct="1">
              <a:lnSpc>
                <a:spcPct val="130000"/>
              </a:lnSpc>
              <a:buClr>
                <a:schemeClr val="hlink"/>
              </a:buClr>
              <a:buFont typeface="Wingdings" pitchFamily="2" charset="2"/>
              <a:buChar char="Ø"/>
            </a:pPr>
            <a:r>
              <a:rPr lang="en-US" altLang="zh-CN">
                <a:solidFill>
                  <a:schemeClr val="tx2"/>
                </a:solidFill>
                <a:latin typeface="隶书" pitchFamily="49" charset="-122"/>
                <a:ea typeface="隶书" pitchFamily="49" charset="-122"/>
              </a:rPr>
              <a:t>1.5 </a:t>
            </a:r>
            <a:r>
              <a:rPr lang="zh-CN" altLang="en-US">
                <a:solidFill>
                  <a:schemeClr val="tx2"/>
                </a:solidFill>
                <a:latin typeface="隶书" pitchFamily="49" charset="-122"/>
                <a:ea typeface="隶书" pitchFamily="49" charset="-122"/>
              </a:rPr>
              <a:t>小结</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195587">
                                            <p:txEl>
                                              <p:pRg st="0" end="0"/>
                                            </p:txEl>
                                          </p:spTgt>
                                        </p:tgtEl>
                                        <p:attrNameLst>
                                          <p:attrName>style.visibility</p:attrName>
                                        </p:attrNameLst>
                                      </p:cBhvr>
                                      <p:to>
                                        <p:strVal val="visible"/>
                                      </p:to>
                                    </p:set>
                                    <p:animEffect transition="in" filter="fade">
                                      <p:cBhvr>
                                        <p:cTn id="7" dur="1000"/>
                                        <p:tgtEl>
                                          <p:spTgt spid="195587">
                                            <p:txEl>
                                              <p:pRg st="0" end="0"/>
                                            </p:txEl>
                                          </p:spTgt>
                                        </p:tgtEl>
                                      </p:cBhvr>
                                    </p:animEffect>
                                    <p:anim calcmode="lin" valueType="num">
                                      <p:cBhvr>
                                        <p:cTn id="8" dur="1000" fill="hold"/>
                                        <p:tgtEl>
                                          <p:spTgt spid="19558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558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195587">
                                            <p:txEl>
                                              <p:pRg st="1" end="1"/>
                                            </p:txEl>
                                          </p:spTgt>
                                        </p:tgtEl>
                                        <p:attrNameLst>
                                          <p:attrName>style.visibility</p:attrName>
                                        </p:attrNameLst>
                                      </p:cBhvr>
                                      <p:to>
                                        <p:strVal val="visible"/>
                                      </p:to>
                                    </p:set>
                                    <p:animEffect transition="in" filter="fade">
                                      <p:cBhvr>
                                        <p:cTn id="14" dur="1000"/>
                                        <p:tgtEl>
                                          <p:spTgt spid="195587">
                                            <p:txEl>
                                              <p:pRg st="1" end="1"/>
                                            </p:txEl>
                                          </p:spTgt>
                                        </p:tgtEl>
                                      </p:cBhvr>
                                    </p:animEffect>
                                    <p:anim calcmode="lin" valueType="num">
                                      <p:cBhvr>
                                        <p:cTn id="15" dur="1000" fill="hold"/>
                                        <p:tgtEl>
                                          <p:spTgt spid="19558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9558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195587">
                                            <p:txEl>
                                              <p:pRg st="2" end="2"/>
                                            </p:txEl>
                                          </p:spTgt>
                                        </p:tgtEl>
                                        <p:attrNameLst>
                                          <p:attrName>style.visibility</p:attrName>
                                        </p:attrNameLst>
                                      </p:cBhvr>
                                      <p:to>
                                        <p:strVal val="visible"/>
                                      </p:to>
                                    </p:set>
                                    <p:animEffect transition="in" filter="fade">
                                      <p:cBhvr>
                                        <p:cTn id="21" dur="1000"/>
                                        <p:tgtEl>
                                          <p:spTgt spid="195587">
                                            <p:txEl>
                                              <p:pRg st="2" end="2"/>
                                            </p:txEl>
                                          </p:spTgt>
                                        </p:tgtEl>
                                      </p:cBhvr>
                                    </p:animEffect>
                                    <p:anim calcmode="lin" valueType="num">
                                      <p:cBhvr>
                                        <p:cTn id="22" dur="1000" fill="hold"/>
                                        <p:tgtEl>
                                          <p:spTgt spid="19558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9558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childTnLst>
                                    <p:set>
                                      <p:cBhvr>
                                        <p:cTn id="27" dur="1" fill="hold">
                                          <p:stCondLst>
                                            <p:cond delay="0"/>
                                          </p:stCondLst>
                                        </p:cTn>
                                        <p:tgtEl>
                                          <p:spTgt spid="195587">
                                            <p:txEl>
                                              <p:pRg st="3" end="3"/>
                                            </p:txEl>
                                          </p:spTgt>
                                        </p:tgtEl>
                                        <p:attrNameLst>
                                          <p:attrName>style.visibility</p:attrName>
                                        </p:attrNameLst>
                                      </p:cBhvr>
                                      <p:to>
                                        <p:strVal val="visible"/>
                                      </p:to>
                                    </p:set>
                                    <p:animEffect transition="in" filter="fade">
                                      <p:cBhvr>
                                        <p:cTn id="28" dur="1000"/>
                                        <p:tgtEl>
                                          <p:spTgt spid="195587">
                                            <p:txEl>
                                              <p:pRg st="3" end="3"/>
                                            </p:txEl>
                                          </p:spTgt>
                                        </p:tgtEl>
                                      </p:cBhvr>
                                    </p:animEffect>
                                    <p:anim calcmode="lin" valueType="num">
                                      <p:cBhvr>
                                        <p:cTn id="29" dur="1000" fill="hold"/>
                                        <p:tgtEl>
                                          <p:spTgt spid="19558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9558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childTnLst>
                                    <p:set>
                                      <p:cBhvr>
                                        <p:cTn id="34" dur="1" fill="hold">
                                          <p:stCondLst>
                                            <p:cond delay="0"/>
                                          </p:stCondLst>
                                        </p:cTn>
                                        <p:tgtEl>
                                          <p:spTgt spid="195587">
                                            <p:txEl>
                                              <p:pRg st="4" end="4"/>
                                            </p:txEl>
                                          </p:spTgt>
                                        </p:tgtEl>
                                        <p:attrNameLst>
                                          <p:attrName>style.visibility</p:attrName>
                                        </p:attrNameLst>
                                      </p:cBhvr>
                                      <p:to>
                                        <p:strVal val="visible"/>
                                      </p:to>
                                    </p:set>
                                    <p:animEffect transition="in" filter="fade">
                                      <p:cBhvr>
                                        <p:cTn id="35" dur="1000"/>
                                        <p:tgtEl>
                                          <p:spTgt spid="195587">
                                            <p:txEl>
                                              <p:pRg st="4" end="4"/>
                                            </p:txEl>
                                          </p:spTgt>
                                        </p:tgtEl>
                                      </p:cBhvr>
                                    </p:animEffect>
                                    <p:anim calcmode="lin" valueType="num">
                                      <p:cBhvr>
                                        <p:cTn id="36" dur="1000" fill="hold"/>
                                        <p:tgtEl>
                                          <p:spTgt spid="19558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9558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587"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487D20A8-3C0C-A2CF-0678-568658A87E21}"/>
              </a:ext>
            </a:extLst>
          </p:cNvPr>
          <p:cNvSpPr>
            <a:spLocks noGrp="1" noRot="1" noChangeArrowheads="1"/>
          </p:cNvSpPr>
          <p:nvPr>
            <p:ph type="body" idx="1"/>
          </p:nvPr>
        </p:nvSpPr>
        <p:spPr>
          <a:xfrm>
            <a:off x="457200" y="1143000"/>
            <a:ext cx="7848600" cy="4572000"/>
          </a:xfrm>
        </p:spPr>
        <p:txBody>
          <a:bodyPr/>
          <a:lstStyle/>
          <a:p>
            <a:pPr indent="690563" algn="just" eaLnBrk="1" hangingPunct="1">
              <a:lnSpc>
                <a:spcPct val="90000"/>
              </a:lnSpc>
            </a:pPr>
            <a:r>
              <a:rPr lang="zh-CN" altLang="en-US" sz="2800" b="1">
                <a:solidFill>
                  <a:schemeClr val="tx2"/>
                </a:solidFill>
                <a:latin typeface="华文新魏" panose="02010800040101010101" pitchFamily="2" charset="-122"/>
                <a:ea typeface="华文新魏" panose="02010800040101010101" pitchFamily="2" charset="-122"/>
              </a:rPr>
              <a:t>连续系统和离散系统（按照系统内信号的传递形式分类）</a:t>
            </a:r>
            <a:r>
              <a:rPr lang="zh-CN" altLang="en-US" b="1" i="1">
                <a:solidFill>
                  <a:srgbClr val="996600"/>
                </a:solidFill>
                <a:latin typeface="华文新魏" panose="02010800040101010101" pitchFamily="2" charset="-122"/>
                <a:ea typeface="华文新魏" panose="02010800040101010101" pitchFamily="2" charset="-122"/>
              </a:rPr>
              <a:t> </a:t>
            </a:r>
          </a:p>
          <a:p>
            <a:pPr indent="690563" algn="just" eaLnBrk="1" hangingPunct="1">
              <a:lnSpc>
                <a:spcPct val="130000"/>
              </a:lnSpc>
              <a:spcBef>
                <a:spcPct val="55000"/>
              </a:spcBef>
              <a:buFont typeface="Wingdings" pitchFamily="2" charset="2"/>
              <a:buNone/>
            </a:pPr>
            <a:r>
              <a:rPr lang="zh-CN" altLang="en-US" sz="2400" b="1">
                <a:solidFill>
                  <a:schemeClr val="tx2"/>
                </a:solidFill>
                <a:ea typeface="楷体_GB2312" pitchFamily="49" charset="-122"/>
              </a:rPr>
              <a:t>连续系统</a:t>
            </a:r>
            <a:r>
              <a:rPr lang="zh-CN" altLang="en-US" sz="2400">
                <a:ea typeface="楷体_GB2312" pitchFamily="49" charset="-122"/>
              </a:rPr>
              <a:t>是指系统内各处的信号都是以连续的模拟量传递的系统。如果系统内某处或数处信号是以脉冲序列或数码形式传递的系统则称为</a:t>
            </a:r>
            <a:r>
              <a:rPr lang="zh-CN" altLang="en-US" sz="2400" b="1">
                <a:solidFill>
                  <a:schemeClr val="tx2"/>
                </a:solidFill>
                <a:ea typeface="楷体_GB2312" pitchFamily="49" charset="-122"/>
              </a:rPr>
              <a:t>离散系统</a:t>
            </a:r>
            <a:r>
              <a:rPr lang="zh-CN" altLang="en-US" sz="2400">
                <a:ea typeface="楷体_GB2312" pitchFamily="49" charset="-122"/>
              </a:rPr>
              <a:t>。其脉冲序列可由脉冲信号发生器或振荡器产生，也可用采样开关将连续信号变成脉冲序列，这类控制系统又称为采样控制系统或脉冲控制系统。而用数字计算机或数字控制器控制的系统又称为数字控制系统或计算机控制系统。</a:t>
            </a:r>
          </a:p>
        </p:txBody>
      </p:sp>
      <p:sp>
        <p:nvSpPr>
          <p:cNvPr id="69634" name="AutoShape 3">
            <a:hlinkClick r:id="rId2" action="ppaction://hlinksldjump" highlightClick="1"/>
            <a:extLst>
              <a:ext uri="{FF2B5EF4-FFF2-40B4-BE49-F238E27FC236}">
                <a16:creationId xmlns:a16="http://schemas.microsoft.com/office/drawing/2014/main" id="{005542B9-013B-3832-7392-182BB24B2789}"/>
              </a:ext>
            </a:extLst>
          </p:cNvPr>
          <p:cNvSpPr>
            <a:spLocks noChangeArrowheads="1"/>
          </p:cNvSpPr>
          <p:nvPr/>
        </p:nvSpPr>
        <p:spPr bwMode="auto">
          <a:xfrm>
            <a:off x="8686800" y="6546850"/>
            <a:ext cx="457200" cy="304800"/>
          </a:xfrm>
          <a:prstGeom prst="actionButtonBeginning">
            <a:avLst/>
          </a:prstGeom>
          <a:solidFill>
            <a:srgbClr val="FFFF99"/>
          </a:solidFill>
          <a:ln w="9525">
            <a:solidFill>
              <a:srgbClr val="FFCC00"/>
            </a:solidFill>
            <a:miter lim="800000"/>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227332" name="Rectangle 4">
            <a:extLst>
              <a:ext uri="{FF2B5EF4-FFF2-40B4-BE49-F238E27FC236}">
                <a16:creationId xmlns:a16="http://schemas.microsoft.com/office/drawing/2014/main" id="{86BD4249-BF28-2858-B577-D2542EC852A0}"/>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1.3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控制系统的分类（续）</a:t>
            </a:r>
          </a:p>
        </p:txBody>
      </p:sp>
    </p:spTree>
  </p:cSld>
  <p:clrMapOvr>
    <a:masterClrMapping/>
  </p:clrMapOvr>
  <p:transition>
    <p:rand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a:extLst>
              <a:ext uri="{FF2B5EF4-FFF2-40B4-BE49-F238E27FC236}">
                <a16:creationId xmlns:a16="http://schemas.microsoft.com/office/drawing/2014/main" id="{1B28175D-2B0F-BE78-FABC-A3D12095B1F7}"/>
              </a:ext>
            </a:extLst>
          </p:cNvPr>
          <p:cNvSpPr>
            <a:spLocks noChangeArrowheads="1"/>
          </p:cNvSpPr>
          <p:nvPr/>
        </p:nvSpPr>
        <p:spPr bwMode="auto">
          <a:xfrm>
            <a:off x="539750" y="-242888"/>
            <a:ext cx="7772400" cy="1143001"/>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1.3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控制系统的分类（续）</a:t>
            </a:r>
          </a:p>
        </p:txBody>
      </p:sp>
      <p:graphicFrame>
        <p:nvGraphicFramePr>
          <p:cNvPr id="228355" name="Object 3">
            <a:extLst>
              <a:ext uri="{FF2B5EF4-FFF2-40B4-BE49-F238E27FC236}">
                <a16:creationId xmlns:a16="http://schemas.microsoft.com/office/drawing/2014/main" id="{7055DA24-D2D6-E154-7CDF-C88794CC3D43}"/>
              </a:ext>
            </a:extLst>
          </p:cNvPr>
          <p:cNvGraphicFramePr>
            <a:graphicFrameLocks noChangeAspect="1"/>
          </p:cNvGraphicFramePr>
          <p:nvPr>
            <p:ph sz="half" idx="1"/>
          </p:nvPr>
        </p:nvGraphicFramePr>
        <p:xfrm>
          <a:off x="685800" y="1638300"/>
          <a:ext cx="3810000" cy="3043238"/>
        </p:xfrm>
        <a:graphic>
          <a:graphicData uri="http://schemas.openxmlformats.org/presentationml/2006/ole">
            <mc:AlternateContent xmlns:mc="http://schemas.openxmlformats.org/markup-compatibility/2006">
              <mc:Choice xmlns:v="urn:schemas-microsoft-com:vml" Requires="v">
                <p:oleObj name="Visio" r:id="rId2" imgW="5435600" imgH="4343400" progId="Visio.Drawing.11">
                  <p:embed/>
                </p:oleObj>
              </mc:Choice>
              <mc:Fallback>
                <p:oleObj name="Visio" r:id="rId2" imgW="5435600" imgH="4343400" progId="Visio.Drawing.11">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1638300"/>
                        <a:ext cx="3810000" cy="3043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228356" name="Object 4">
            <a:extLst>
              <a:ext uri="{FF2B5EF4-FFF2-40B4-BE49-F238E27FC236}">
                <a16:creationId xmlns:a16="http://schemas.microsoft.com/office/drawing/2014/main" id="{B38E82E8-082B-635E-BEBA-24D649853FCD}"/>
              </a:ext>
            </a:extLst>
          </p:cNvPr>
          <p:cNvGraphicFramePr>
            <a:graphicFrameLocks noChangeAspect="1"/>
          </p:cNvGraphicFramePr>
          <p:nvPr>
            <p:ph sz="half" idx="2"/>
          </p:nvPr>
        </p:nvGraphicFramePr>
        <p:xfrm>
          <a:off x="4648200" y="1628775"/>
          <a:ext cx="3810000" cy="3062288"/>
        </p:xfrm>
        <a:graphic>
          <a:graphicData uri="http://schemas.openxmlformats.org/presentationml/2006/ole">
            <mc:AlternateContent xmlns:mc="http://schemas.openxmlformats.org/markup-compatibility/2006">
              <mc:Choice xmlns:v="urn:schemas-microsoft-com:vml" Requires="v">
                <p:oleObj name="Visio" r:id="rId4" imgW="5461000" imgH="4394200" progId="Visio.Drawing.11">
                  <p:embed/>
                </p:oleObj>
              </mc:Choice>
              <mc:Fallback>
                <p:oleObj name="Visio" r:id="rId4" imgW="5461000" imgH="43942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8200" y="1628775"/>
                        <a:ext cx="3810000" cy="306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28355"/>
                                        </p:tgtEl>
                                        <p:attrNameLst>
                                          <p:attrName>style.visibility</p:attrName>
                                        </p:attrNameLst>
                                      </p:cBhvr>
                                      <p:to>
                                        <p:strVal val="visible"/>
                                      </p:to>
                                    </p:set>
                                    <p:anim calcmode="lin" valueType="num">
                                      <p:cBhvr additive="base">
                                        <p:cTn id="7" dur="500" fill="hold"/>
                                        <p:tgtEl>
                                          <p:spTgt spid="228355"/>
                                        </p:tgtEl>
                                        <p:attrNameLst>
                                          <p:attrName>ppt_x</p:attrName>
                                        </p:attrNameLst>
                                      </p:cBhvr>
                                      <p:tavLst>
                                        <p:tav tm="0">
                                          <p:val>
                                            <p:strVal val="#ppt_x"/>
                                          </p:val>
                                        </p:tav>
                                        <p:tav tm="100000">
                                          <p:val>
                                            <p:strVal val="#ppt_x"/>
                                          </p:val>
                                        </p:tav>
                                      </p:tavLst>
                                    </p:anim>
                                    <p:anim calcmode="lin" valueType="num">
                                      <p:cBhvr additive="base">
                                        <p:cTn id="8" dur="500" fill="hold"/>
                                        <p:tgtEl>
                                          <p:spTgt spid="228355"/>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8" presetClass="entr" presetSubtype="16" fill="hold" nodeType="clickEffect">
                                  <p:stCondLst>
                                    <p:cond delay="0"/>
                                  </p:stCondLst>
                                  <p:childTnLst>
                                    <p:set>
                                      <p:cBhvr>
                                        <p:cTn id="12" dur="1" fill="hold">
                                          <p:stCondLst>
                                            <p:cond delay="0"/>
                                          </p:stCondLst>
                                        </p:cTn>
                                        <p:tgtEl>
                                          <p:spTgt spid="228356"/>
                                        </p:tgtEl>
                                        <p:attrNameLst>
                                          <p:attrName>style.visibility</p:attrName>
                                        </p:attrNameLst>
                                      </p:cBhvr>
                                      <p:to>
                                        <p:strVal val="visible"/>
                                      </p:to>
                                    </p:set>
                                    <p:animEffect transition="in" filter="diamond(in)">
                                      <p:cBhvr>
                                        <p:cTn id="13" dur="2000"/>
                                        <p:tgtEl>
                                          <p:spTgt spid="2283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CDC2C4DC-8AE5-62B3-C06C-3A12F431FC49}"/>
              </a:ext>
            </a:extLst>
          </p:cNvPr>
          <p:cNvGrpSpPr>
            <a:grpSpLocks/>
          </p:cNvGrpSpPr>
          <p:nvPr/>
        </p:nvGrpSpPr>
        <p:grpSpPr bwMode="auto">
          <a:xfrm>
            <a:off x="914400" y="1143000"/>
            <a:ext cx="7543800" cy="5562600"/>
            <a:chOff x="576" y="720"/>
            <a:chExt cx="4752" cy="3504"/>
          </a:xfrm>
        </p:grpSpPr>
        <p:sp>
          <p:nvSpPr>
            <p:cNvPr id="71684" name="Text Box 3">
              <a:extLst>
                <a:ext uri="{FF2B5EF4-FFF2-40B4-BE49-F238E27FC236}">
                  <a16:creationId xmlns:a16="http://schemas.microsoft.com/office/drawing/2014/main" id="{35970596-B869-FAD3-852A-A498EE56AA65}"/>
                </a:ext>
              </a:extLst>
            </p:cNvPr>
            <p:cNvSpPr txBox="1">
              <a:spLocks noChangeArrowheads="1"/>
            </p:cNvSpPr>
            <p:nvPr/>
          </p:nvSpPr>
          <p:spPr bwMode="auto">
            <a:xfrm>
              <a:off x="576" y="720"/>
              <a:ext cx="4752" cy="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0"/>
                </a:spcBef>
                <a:spcAft>
                  <a:spcPct val="50000"/>
                </a:spcAft>
                <a:buClr>
                  <a:srgbClr val="FF9900"/>
                </a:buClr>
                <a:buSzPct val="80000"/>
                <a:buFont typeface="Wingdings" pitchFamily="2" charset="2"/>
                <a:buNone/>
              </a:pPr>
              <a:r>
                <a:rPr kumimoji="1" lang="zh-CN" altLang="en-US" sz="2400">
                  <a:latin typeface="华文新魏" panose="02010800040101010101" pitchFamily="2" charset="-122"/>
                  <a:ea typeface="华文新魏" panose="02010800040101010101" pitchFamily="2" charset="-122"/>
                </a:rPr>
                <a:t>对控制系统性能的要求概括为三方面</a:t>
              </a:r>
            </a:p>
            <a:p>
              <a:pPr eaLnBrk="1" hangingPunct="1">
                <a:lnSpc>
                  <a:spcPct val="120000"/>
                </a:lnSpc>
                <a:spcBef>
                  <a:spcPct val="0"/>
                </a:spcBef>
                <a:buClr>
                  <a:srgbClr val="FF9900"/>
                </a:buClr>
                <a:buSzPct val="80000"/>
                <a:buFont typeface="Wingdings" pitchFamily="2" charset="2"/>
                <a:buNone/>
              </a:pPr>
              <a:r>
                <a:rPr kumimoji="1" lang="zh-CN" altLang="en-US" sz="2000" b="1">
                  <a:solidFill>
                    <a:srgbClr val="993300"/>
                  </a:solidFill>
                  <a:latin typeface="楷体_GB2312" pitchFamily="49" charset="-122"/>
                  <a:ea typeface="楷体_GB2312" pitchFamily="49" charset="-122"/>
                </a:rPr>
                <a:t>稳定性 </a:t>
              </a:r>
              <a:r>
                <a:rPr kumimoji="1" lang="zh-CN" altLang="en-US" sz="2000">
                  <a:solidFill>
                    <a:srgbClr val="993300"/>
                  </a:solidFill>
                  <a:latin typeface="楷体_GB2312" pitchFamily="49" charset="-122"/>
                  <a:ea typeface="楷体_GB2312" pitchFamily="49" charset="-122"/>
                </a:rPr>
                <a:t>  控制系统运行的必要条件，不稳定的系统是不能工作的</a:t>
              </a:r>
            </a:p>
            <a:p>
              <a:pPr eaLnBrk="1" hangingPunct="1">
                <a:lnSpc>
                  <a:spcPct val="120000"/>
                </a:lnSpc>
                <a:spcBef>
                  <a:spcPct val="0"/>
                </a:spcBef>
                <a:buClr>
                  <a:srgbClr val="FF9900"/>
                </a:buClr>
                <a:buSzPct val="80000"/>
                <a:buFont typeface="Wingdings" pitchFamily="2" charset="2"/>
                <a:buNone/>
              </a:pPr>
              <a:r>
                <a:rPr kumimoji="1" lang="zh-CN" altLang="en-US" sz="2000" b="1">
                  <a:solidFill>
                    <a:srgbClr val="993300"/>
                  </a:solidFill>
                  <a:latin typeface="楷体_GB2312" pitchFamily="49" charset="-122"/>
                  <a:ea typeface="楷体_GB2312" pitchFamily="49" charset="-122"/>
                </a:rPr>
                <a:t>稳态性能</a:t>
              </a:r>
              <a:r>
                <a:rPr kumimoji="1" lang="zh-CN" altLang="en-US" sz="2000">
                  <a:solidFill>
                    <a:srgbClr val="993300"/>
                  </a:solidFill>
                  <a:latin typeface="楷体_GB2312" pitchFamily="49" charset="-122"/>
                  <a:ea typeface="楷体_GB2312" pitchFamily="49" charset="-122"/>
                </a:rPr>
                <a:t> 过渡过程结束，到达稳态后系统的控制精度的度量</a:t>
              </a:r>
            </a:p>
            <a:p>
              <a:pPr eaLnBrk="1" hangingPunct="1">
                <a:lnSpc>
                  <a:spcPct val="120000"/>
                </a:lnSpc>
                <a:spcBef>
                  <a:spcPct val="0"/>
                </a:spcBef>
                <a:buClr>
                  <a:srgbClr val="FF9900"/>
                </a:buClr>
                <a:buSzPct val="80000"/>
                <a:buFont typeface="Wingdings" pitchFamily="2" charset="2"/>
                <a:buNone/>
              </a:pPr>
              <a:r>
                <a:rPr kumimoji="1" lang="zh-CN" altLang="en-US" sz="2000" b="1">
                  <a:solidFill>
                    <a:srgbClr val="993300"/>
                  </a:solidFill>
                  <a:latin typeface="楷体_GB2312" pitchFamily="49" charset="-122"/>
                  <a:ea typeface="楷体_GB2312" pitchFamily="49" charset="-122"/>
                </a:rPr>
                <a:t>瞬态性能</a:t>
              </a:r>
              <a:r>
                <a:rPr kumimoji="1" lang="zh-CN" altLang="en-US" sz="2000">
                  <a:solidFill>
                    <a:srgbClr val="993300"/>
                  </a:solidFill>
                  <a:latin typeface="楷体_GB2312" pitchFamily="49" charset="-122"/>
                  <a:ea typeface="楷体_GB2312" pitchFamily="49" charset="-122"/>
                </a:rPr>
                <a:t> 系统动态响应的快速性，系统的过渡过程越短越好</a:t>
              </a:r>
            </a:p>
          </p:txBody>
        </p:sp>
        <p:grpSp>
          <p:nvGrpSpPr>
            <p:cNvPr id="71685" name="Group 4">
              <a:extLst>
                <a:ext uri="{FF2B5EF4-FFF2-40B4-BE49-F238E27FC236}">
                  <a16:creationId xmlns:a16="http://schemas.microsoft.com/office/drawing/2014/main" id="{E0D8AFE4-9BC2-BB6D-9642-53D95953A2C5}"/>
                </a:ext>
              </a:extLst>
            </p:cNvPr>
            <p:cNvGrpSpPr>
              <a:grpSpLocks/>
            </p:cNvGrpSpPr>
            <p:nvPr/>
          </p:nvGrpSpPr>
          <p:grpSpPr bwMode="auto">
            <a:xfrm>
              <a:off x="576" y="2016"/>
              <a:ext cx="4368" cy="2208"/>
              <a:chOff x="624" y="2112"/>
              <a:chExt cx="4368" cy="2208"/>
            </a:xfrm>
          </p:grpSpPr>
          <p:grpSp>
            <p:nvGrpSpPr>
              <p:cNvPr id="71686" name="Group 5">
                <a:extLst>
                  <a:ext uri="{FF2B5EF4-FFF2-40B4-BE49-F238E27FC236}">
                    <a16:creationId xmlns:a16="http://schemas.microsoft.com/office/drawing/2014/main" id="{E767DAA6-CF4F-581B-A05F-A368A5E6AFD1}"/>
                  </a:ext>
                </a:extLst>
              </p:cNvPr>
              <p:cNvGrpSpPr>
                <a:grpSpLocks/>
              </p:cNvGrpSpPr>
              <p:nvPr/>
            </p:nvGrpSpPr>
            <p:grpSpPr bwMode="auto">
              <a:xfrm>
                <a:off x="636" y="3216"/>
                <a:ext cx="2004" cy="1008"/>
                <a:chOff x="528" y="2688"/>
                <a:chExt cx="2004" cy="1008"/>
              </a:xfrm>
            </p:grpSpPr>
            <p:sp>
              <p:nvSpPr>
                <p:cNvPr id="71718" name="Line 6">
                  <a:extLst>
                    <a:ext uri="{FF2B5EF4-FFF2-40B4-BE49-F238E27FC236}">
                      <a16:creationId xmlns:a16="http://schemas.microsoft.com/office/drawing/2014/main" id="{540D25D0-18E7-DD0A-E06E-DEEE2856B273}"/>
                    </a:ext>
                  </a:extLst>
                </p:cNvPr>
                <p:cNvSpPr>
                  <a:spLocks noChangeShapeType="1"/>
                </p:cNvSpPr>
                <p:nvPr/>
              </p:nvSpPr>
              <p:spPr bwMode="auto">
                <a:xfrm flipV="1">
                  <a:off x="864" y="2784"/>
                  <a:ext cx="0" cy="72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19" name="Line 7">
                  <a:extLst>
                    <a:ext uri="{FF2B5EF4-FFF2-40B4-BE49-F238E27FC236}">
                      <a16:creationId xmlns:a16="http://schemas.microsoft.com/office/drawing/2014/main" id="{7D009FD7-870F-7231-52A3-C5CEA431CB08}"/>
                    </a:ext>
                  </a:extLst>
                </p:cNvPr>
                <p:cNvSpPr>
                  <a:spLocks noChangeShapeType="1"/>
                </p:cNvSpPr>
                <p:nvPr/>
              </p:nvSpPr>
              <p:spPr bwMode="auto">
                <a:xfrm>
                  <a:off x="864" y="3504"/>
                  <a:ext cx="158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20" name="Text Box 8">
                  <a:extLst>
                    <a:ext uri="{FF2B5EF4-FFF2-40B4-BE49-F238E27FC236}">
                      <a16:creationId xmlns:a16="http://schemas.microsoft.com/office/drawing/2014/main" id="{F68C7A72-ADCE-F39B-7E22-024921ED60AF}"/>
                    </a:ext>
                  </a:extLst>
                </p:cNvPr>
                <p:cNvSpPr txBox="1">
                  <a:spLocks noChangeArrowheads="1"/>
                </p:cNvSpPr>
                <p:nvPr/>
              </p:nvSpPr>
              <p:spPr bwMode="auto">
                <a:xfrm>
                  <a:off x="528" y="2688"/>
                  <a:ext cx="38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y(t)</a:t>
                  </a:r>
                </a:p>
              </p:txBody>
            </p:sp>
            <p:sp>
              <p:nvSpPr>
                <p:cNvPr id="71721" name="Text Box 9">
                  <a:extLst>
                    <a:ext uri="{FF2B5EF4-FFF2-40B4-BE49-F238E27FC236}">
                      <a16:creationId xmlns:a16="http://schemas.microsoft.com/office/drawing/2014/main" id="{8F0A51F0-7183-BC11-92C0-F04B7CC3632A}"/>
                    </a:ext>
                  </a:extLst>
                </p:cNvPr>
                <p:cNvSpPr txBox="1">
                  <a:spLocks noChangeArrowheads="1"/>
                </p:cNvSpPr>
                <p:nvPr/>
              </p:nvSpPr>
              <p:spPr bwMode="auto">
                <a:xfrm>
                  <a:off x="2292" y="3484"/>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t</a:t>
                  </a:r>
                </a:p>
              </p:txBody>
            </p:sp>
            <p:sp>
              <p:nvSpPr>
                <p:cNvPr id="71722" name="Text Box 10">
                  <a:extLst>
                    <a:ext uri="{FF2B5EF4-FFF2-40B4-BE49-F238E27FC236}">
                      <a16:creationId xmlns:a16="http://schemas.microsoft.com/office/drawing/2014/main" id="{835CB464-56E9-E012-5075-16AEE0C06F65}"/>
                    </a:ext>
                  </a:extLst>
                </p:cNvPr>
                <p:cNvSpPr txBox="1">
                  <a:spLocks noChangeArrowheads="1"/>
                </p:cNvSpPr>
                <p:nvPr/>
              </p:nvSpPr>
              <p:spPr bwMode="auto">
                <a:xfrm>
                  <a:off x="681" y="3423"/>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0</a:t>
                  </a:r>
                </a:p>
              </p:txBody>
            </p:sp>
          </p:grpSp>
          <p:grpSp>
            <p:nvGrpSpPr>
              <p:cNvPr id="71687" name="Group 11">
                <a:extLst>
                  <a:ext uri="{FF2B5EF4-FFF2-40B4-BE49-F238E27FC236}">
                    <a16:creationId xmlns:a16="http://schemas.microsoft.com/office/drawing/2014/main" id="{5686F0CC-F08C-2B38-0456-40DC304C28EB}"/>
                  </a:ext>
                </a:extLst>
              </p:cNvPr>
              <p:cNvGrpSpPr>
                <a:grpSpLocks/>
              </p:cNvGrpSpPr>
              <p:nvPr/>
            </p:nvGrpSpPr>
            <p:grpSpPr bwMode="auto">
              <a:xfrm>
                <a:off x="2988" y="3216"/>
                <a:ext cx="2004" cy="1008"/>
                <a:chOff x="528" y="2688"/>
                <a:chExt cx="2004" cy="1008"/>
              </a:xfrm>
            </p:grpSpPr>
            <p:sp>
              <p:nvSpPr>
                <p:cNvPr id="71713" name="Line 12">
                  <a:extLst>
                    <a:ext uri="{FF2B5EF4-FFF2-40B4-BE49-F238E27FC236}">
                      <a16:creationId xmlns:a16="http://schemas.microsoft.com/office/drawing/2014/main" id="{CB55219A-7D7F-3A0D-C247-AB1231A8A31E}"/>
                    </a:ext>
                  </a:extLst>
                </p:cNvPr>
                <p:cNvSpPr>
                  <a:spLocks noChangeShapeType="1"/>
                </p:cNvSpPr>
                <p:nvPr/>
              </p:nvSpPr>
              <p:spPr bwMode="auto">
                <a:xfrm flipV="1">
                  <a:off x="864" y="2784"/>
                  <a:ext cx="0" cy="72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14" name="Line 13">
                  <a:extLst>
                    <a:ext uri="{FF2B5EF4-FFF2-40B4-BE49-F238E27FC236}">
                      <a16:creationId xmlns:a16="http://schemas.microsoft.com/office/drawing/2014/main" id="{F539AD85-25CA-704C-0A80-EC95ECE672D3}"/>
                    </a:ext>
                  </a:extLst>
                </p:cNvPr>
                <p:cNvSpPr>
                  <a:spLocks noChangeShapeType="1"/>
                </p:cNvSpPr>
                <p:nvPr/>
              </p:nvSpPr>
              <p:spPr bwMode="auto">
                <a:xfrm>
                  <a:off x="864" y="3504"/>
                  <a:ext cx="158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15" name="Text Box 14">
                  <a:extLst>
                    <a:ext uri="{FF2B5EF4-FFF2-40B4-BE49-F238E27FC236}">
                      <a16:creationId xmlns:a16="http://schemas.microsoft.com/office/drawing/2014/main" id="{EDBECBE1-773E-0E5B-34D0-1568AB54F88A}"/>
                    </a:ext>
                  </a:extLst>
                </p:cNvPr>
                <p:cNvSpPr txBox="1">
                  <a:spLocks noChangeArrowheads="1"/>
                </p:cNvSpPr>
                <p:nvPr/>
              </p:nvSpPr>
              <p:spPr bwMode="auto">
                <a:xfrm>
                  <a:off x="528" y="2688"/>
                  <a:ext cx="38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y(t)</a:t>
                  </a:r>
                </a:p>
              </p:txBody>
            </p:sp>
            <p:sp>
              <p:nvSpPr>
                <p:cNvPr id="71716" name="Text Box 15">
                  <a:extLst>
                    <a:ext uri="{FF2B5EF4-FFF2-40B4-BE49-F238E27FC236}">
                      <a16:creationId xmlns:a16="http://schemas.microsoft.com/office/drawing/2014/main" id="{308FC3CD-32EA-6EBF-B729-B6AC1AF25FBC}"/>
                    </a:ext>
                  </a:extLst>
                </p:cNvPr>
                <p:cNvSpPr txBox="1">
                  <a:spLocks noChangeArrowheads="1"/>
                </p:cNvSpPr>
                <p:nvPr/>
              </p:nvSpPr>
              <p:spPr bwMode="auto">
                <a:xfrm>
                  <a:off x="2292" y="3484"/>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t</a:t>
                  </a:r>
                </a:p>
              </p:txBody>
            </p:sp>
            <p:sp>
              <p:nvSpPr>
                <p:cNvPr id="71717" name="Text Box 16">
                  <a:extLst>
                    <a:ext uri="{FF2B5EF4-FFF2-40B4-BE49-F238E27FC236}">
                      <a16:creationId xmlns:a16="http://schemas.microsoft.com/office/drawing/2014/main" id="{B6F7F874-7334-7D57-A8E1-B8941863F0B8}"/>
                    </a:ext>
                  </a:extLst>
                </p:cNvPr>
                <p:cNvSpPr txBox="1">
                  <a:spLocks noChangeArrowheads="1"/>
                </p:cNvSpPr>
                <p:nvPr/>
              </p:nvSpPr>
              <p:spPr bwMode="auto">
                <a:xfrm>
                  <a:off x="681" y="3423"/>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0</a:t>
                  </a:r>
                </a:p>
              </p:txBody>
            </p:sp>
          </p:grpSp>
          <p:grpSp>
            <p:nvGrpSpPr>
              <p:cNvPr id="71688" name="Group 17">
                <a:extLst>
                  <a:ext uri="{FF2B5EF4-FFF2-40B4-BE49-F238E27FC236}">
                    <a16:creationId xmlns:a16="http://schemas.microsoft.com/office/drawing/2014/main" id="{E6CDF3CE-68D2-7638-33C0-6F6B946A5376}"/>
                  </a:ext>
                </a:extLst>
              </p:cNvPr>
              <p:cNvGrpSpPr>
                <a:grpSpLocks/>
              </p:cNvGrpSpPr>
              <p:nvPr/>
            </p:nvGrpSpPr>
            <p:grpSpPr bwMode="auto">
              <a:xfrm>
                <a:off x="624" y="2112"/>
                <a:ext cx="2004" cy="1008"/>
                <a:chOff x="528" y="2688"/>
                <a:chExt cx="2004" cy="1008"/>
              </a:xfrm>
            </p:grpSpPr>
            <p:sp>
              <p:nvSpPr>
                <p:cNvPr id="71708" name="Line 18">
                  <a:extLst>
                    <a:ext uri="{FF2B5EF4-FFF2-40B4-BE49-F238E27FC236}">
                      <a16:creationId xmlns:a16="http://schemas.microsoft.com/office/drawing/2014/main" id="{22DDE84E-7B5C-A8C1-8200-5957E3F17231}"/>
                    </a:ext>
                  </a:extLst>
                </p:cNvPr>
                <p:cNvSpPr>
                  <a:spLocks noChangeShapeType="1"/>
                </p:cNvSpPr>
                <p:nvPr/>
              </p:nvSpPr>
              <p:spPr bwMode="auto">
                <a:xfrm flipV="1">
                  <a:off x="864" y="2784"/>
                  <a:ext cx="0" cy="72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09" name="Line 19">
                  <a:extLst>
                    <a:ext uri="{FF2B5EF4-FFF2-40B4-BE49-F238E27FC236}">
                      <a16:creationId xmlns:a16="http://schemas.microsoft.com/office/drawing/2014/main" id="{C6D09F25-11A3-9A79-90CE-4936CD378633}"/>
                    </a:ext>
                  </a:extLst>
                </p:cNvPr>
                <p:cNvSpPr>
                  <a:spLocks noChangeShapeType="1"/>
                </p:cNvSpPr>
                <p:nvPr/>
              </p:nvSpPr>
              <p:spPr bwMode="auto">
                <a:xfrm>
                  <a:off x="864" y="3504"/>
                  <a:ext cx="158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10" name="Text Box 20">
                  <a:extLst>
                    <a:ext uri="{FF2B5EF4-FFF2-40B4-BE49-F238E27FC236}">
                      <a16:creationId xmlns:a16="http://schemas.microsoft.com/office/drawing/2014/main" id="{6D5D08EE-05DB-7ED8-625A-7272229A2667}"/>
                    </a:ext>
                  </a:extLst>
                </p:cNvPr>
                <p:cNvSpPr txBox="1">
                  <a:spLocks noChangeArrowheads="1"/>
                </p:cNvSpPr>
                <p:nvPr/>
              </p:nvSpPr>
              <p:spPr bwMode="auto">
                <a:xfrm>
                  <a:off x="528" y="2688"/>
                  <a:ext cx="38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y(t)</a:t>
                  </a:r>
                </a:p>
              </p:txBody>
            </p:sp>
            <p:sp>
              <p:nvSpPr>
                <p:cNvPr id="71711" name="Text Box 21">
                  <a:extLst>
                    <a:ext uri="{FF2B5EF4-FFF2-40B4-BE49-F238E27FC236}">
                      <a16:creationId xmlns:a16="http://schemas.microsoft.com/office/drawing/2014/main" id="{73766B61-FAE2-7387-8D17-1EFC25171E60}"/>
                    </a:ext>
                  </a:extLst>
                </p:cNvPr>
                <p:cNvSpPr txBox="1">
                  <a:spLocks noChangeArrowheads="1"/>
                </p:cNvSpPr>
                <p:nvPr/>
              </p:nvSpPr>
              <p:spPr bwMode="auto">
                <a:xfrm>
                  <a:off x="2292" y="3484"/>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t</a:t>
                  </a:r>
                </a:p>
              </p:txBody>
            </p:sp>
            <p:sp>
              <p:nvSpPr>
                <p:cNvPr id="71712" name="Text Box 22">
                  <a:extLst>
                    <a:ext uri="{FF2B5EF4-FFF2-40B4-BE49-F238E27FC236}">
                      <a16:creationId xmlns:a16="http://schemas.microsoft.com/office/drawing/2014/main" id="{3E94311D-3F0C-B515-68E2-041155025AA4}"/>
                    </a:ext>
                  </a:extLst>
                </p:cNvPr>
                <p:cNvSpPr txBox="1">
                  <a:spLocks noChangeArrowheads="1"/>
                </p:cNvSpPr>
                <p:nvPr/>
              </p:nvSpPr>
              <p:spPr bwMode="auto">
                <a:xfrm>
                  <a:off x="681" y="3423"/>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0</a:t>
                  </a:r>
                </a:p>
              </p:txBody>
            </p:sp>
          </p:grpSp>
          <p:grpSp>
            <p:nvGrpSpPr>
              <p:cNvPr id="71689" name="Group 23">
                <a:extLst>
                  <a:ext uri="{FF2B5EF4-FFF2-40B4-BE49-F238E27FC236}">
                    <a16:creationId xmlns:a16="http://schemas.microsoft.com/office/drawing/2014/main" id="{B162D99C-AC50-D5CC-C9A9-5A9599750F6D}"/>
                  </a:ext>
                </a:extLst>
              </p:cNvPr>
              <p:cNvGrpSpPr>
                <a:grpSpLocks/>
              </p:cNvGrpSpPr>
              <p:nvPr/>
            </p:nvGrpSpPr>
            <p:grpSpPr bwMode="auto">
              <a:xfrm>
                <a:off x="2988" y="2112"/>
                <a:ext cx="2004" cy="1008"/>
                <a:chOff x="528" y="2688"/>
                <a:chExt cx="2004" cy="1008"/>
              </a:xfrm>
            </p:grpSpPr>
            <p:sp>
              <p:nvSpPr>
                <p:cNvPr id="71703" name="Line 24">
                  <a:extLst>
                    <a:ext uri="{FF2B5EF4-FFF2-40B4-BE49-F238E27FC236}">
                      <a16:creationId xmlns:a16="http://schemas.microsoft.com/office/drawing/2014/main" id="{69543FBF-772B-5B26-5CD9-DEC625C60B9E}"/>
                    </a:ext>
                  </a:extLst>
                </p:cNvPr>
                <p:cNvSpPr>
                  <a:spLocks noChangeShapeType="1"/>
                </p:cNvSpPr>
                <p:nvPr/>
              </p:nvSpPr>
              <p:spPr bwMode="auto">
                <a:xfrm flipV="1">
                  <a:off x="864" y="2784"/>
                  <a:ext cx="0" cy="72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04" name="Line 25">
                  <a:extLst>
                    <a:ext uri="{FF2B5EF4-FFF2-40B4-BE49-F238E27FC236}">
                      <a16:creationId xmlns:a16="http://schemas.microsoft.com/office/drawing/2014/main" id="{0E4CD305-D57A-3DAB-E50D-EE107E8F8F48}"/>
                    </a:ext>
                  </a:extLst>
                </p:cNvPr>
                <p:cNvSpPr>
                  <a:spLocks noChangeShapeType="1"/>
                </p:cNvSpPr>
                <p:nvPr/>
              </p:nvSpPr>
              <p:spPr bwMode="auto">
                <a:xfrm>
                  <a:off x="864" y="3504"/>
                  <a:ext cx="158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1705" name="Text Box 26">
                  <a:extLst>
                    <a:ext uri="{FF2B5EF4-FFF2-40B4-BE49-F238E27FC236}">
                      <a16:creationId xmlns:a16="http://schemas.microsoft.com/office/drawing/2014/main" id="{D33C3C09-A613-AD05-5A91-33C3DBEE0B26}"/>
                    </a:ext>
                  </a:extLst>
                </p:cNvPr>
                <p:cNvSpPr txBox="1">
                  <a:spLocks noChangeArrowheads="1"/>
                </p:cNvSpPr>
                <p:nvPr/>
              </p:nvSpPr>
              <p:spPr bwMode="auto">
                <a:xfrm>
                  <a:off x="528" y="2688"/>
                  <a:ext cx="38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y(t)</a:t>
                  </a:r>
                </a:p>
              </p:txBody>
            </p:sp>
            <p:sp>
              <p:nvSpPr>
                <p:cNvPr id="71706" name="Text Box 27">
                  <a:extLst>
                    <a:ext uri="{FF2B5EF4-FFF2-40B4-BE49-F238E27FC236}">
                      <a16:creationId xmlns:a16="http://schemas.microsoft.com/office/drawing/2014/main" id="{1F9A61E5-D337-E799-48AA-A0F87B9FA188}"/>
                    </a:ext>
                  </a:extLst>
                </p:cNvPr>
                <p:cNvSpPr txBox="1">
                  <a:spLocks noChangeArrowheads="1"/>
                </p:cNvSpPr>
                <p:nvPr/>
              </p:nvSpPr>
              <p:spPr bwMode="auto">
                <a:xfrm>
                  <a:off x="2292" y="3484"/>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t</a:t>
                  </a:r>
                </a:p>
              </p:txBody>
            </p:sp>
            <p:sp>
              <p:nvSpPr>
                <p:cNvPr id="71707" name="Text Box 28">
                  <a:extLst>
                    <a:ext uri="{FF2B5EF4-FFF2-40B4-BE49-F238E27FC236}">
                      <a16:creationId xmlns:a16="http://schemas.microsoft.com/office/drawing/2014/main" id="{DE94EFDF-86CA-0705-7199-EE80656903B6}"/>
                    </a:ext>
                  </a:extLst>
                </p:cNvPr>
                <p:cNvSpPr txBox="1">
                  <a:spLocks noChangeArrowheads="1"/>
                </p:cNvSpPr>
                <p:nvPr/>
              </p:nvSpPr>
              <p:spPr bwMode="auto">
                <a:xfrm>
                  <a:off x="681" y="3423"/>
                  <a:ext cx="24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i="1">
                      <a:solidFill>
                        <a:schemeClr val="tx2"/>
                      </a:solidFill>
                      <a:latin typeface="宋体" panose="02010600030101010101" pitchFamily="2" charset="-122"/>
                    </a:rPr>
                    <a:t>0</a:t>
                  </a:r>
                </a:p>
              </p:txBody>
            </p:sp>
          </p:grpSp>
          <p:sp>
            <p:nvSpPr>
              <p:cNvPr id="71690" name="Line 29">
                <a:extLst>
                  <a:ext uri="{FF2B5EF4-FFF2-40B4-BE49-F238E27FC236}">
                    <a16:creationId xmlns:a16="http://schemas.microsoft.com/office/drawing/2014/main" id="{3928F32E-C0B6-FC70-D92C-13E0B93736B4}"/>
                  </a:ext>
                </a:extLst>
              </p:cNvPr>
              <p:cNvSpPr>
                <a:spLocks noChangeShapeType="1"/>
              </p:cNvSpPr>
              <p:nvPr/>
            </p:nvSpPr>
            <p:spPr bwMode="auto">
              <a:xfrm>
                <a:off x="960" y="2400"/>
                <a:ext cx="1488" cy="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1691" name="Line 30">
                <a:extLst>
                  <a:ext uri="{FF2B5EF4-FFF2-40B4-BE49-F238E27FC236}">
                    <a16:creationId xmlns:a16="http://schemas.microsoft.com/office/drawing/2014/main" id="{206DDAE4-F689-1579-8CEE-564D43C5929D}"/>
                  </a:ext>
                </a:extLst>
              </p:cNvPr>
              <p:cNvSpPr>
                <a:spLocks noChangeShapeType="1"/>
              </p:cNvSpPr>
              <p:nvPr/>
            </p:nvSpPr>
            <p:spPr bwMode="auto">
              <a:xfrm>
                <a:off x="1008" y="3504"/>
                <a:ext cx="1488" cy="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1692" name="Line 31">
                <a:extLst>
                  <a:ext uri="{FF2B5EF4-FFF2-40B4-BE49-F238E27FC236}">
                    <a16:creationId xmlns:a16="http://schemas.microsoft.com/office/drawing/2014/main" id="{1B0A6EFA-0F37-8303-475B-B59305EA2473}"/>
                  </a:ext>
                </a:extLst>
              </p:cNvPr>
              <p:cNvSpPr>
                <a:spLocks noChangeShapeType="1"/>
              </p:cNvSpPr>
              <p:nvPr/>
            </p:nvSpPr>
            <p:spPr bwMode="auto">
              <a:xfrm>
                <a:off x="3360" y="3504"/>
                <a:ext cx="1488" cy="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1693" name="Line 32">
                <a:extLst>
                  <a:ext uri="{FF2B5EF4-FFF2-40B4-BE49-F238E27FC236}">
                    <a16:creationId xmlns:a16="http://schemas.microsoft.com/office/drawing/2014/main" id="{0605CC78-22A4-AEBF-A424-A2EE12374181}"/>
                  </a:ext>
                </a:extLst>
              </p:cNvPr>
              <p:cNvSpPr>
                <a:spLocks noChangeShapeType="1"/>
              </p:cNvSpPr>
              <p:nvPr/>
            </p:nvSpPr>
            <p:spPr bwMode="auto">
              <a:xfrm>
                <a:off x="3360" y="2400"/>
                <a:ext cx="1488" cy="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1694" name="Freeform 33">
                <a:extLst>
                  <a:ext uri="{FF2B5EF4-FFF2-40B4-BE49-F238E27FC236}">
                    <a16:creationId xmlns:a16="http://schemas.microsoft.com/office/drawing/2014/main" id="{00AC44B4-92CD-6C53-C86E-614A00784635}"/>
                  </a:ext>
                </a:extLst>
              </p:cNvPr>
              <p:cNvSpPr>
                <a:spLocks/>
              </p:cNvSpPr>
              <p:nvPr/>
            </p:nvSpPr>
            <p:spPr bwMode="auto">
              <a:xfrm>
                <a:off x="960" y="2440"/>
                <a:ext cx="1440" cy="488"/>
              </a:xfrm>
              <a:custGeom>
                <a:avLst/>
                <a:gdLst>
                  <a:gd name="T0" fmla="*/ 0 w 1440"/>
                  <a:gd name="T1" fmla="*/ 488 h 488"/>
                  <a:gd name="T2" fmla="*/ 96 w 1440"/>
                  <a:gd name="T3" fmla="*/ 392 h 488"/>
                  <a:gd name="T4" fmla="*/ 336 w 1440"/>
                  <a:gd name="T5" fmla="*/ 152 h 488"/>
                  <a:gd name="T6" fmla="*/ 672 w 1440"/>
                  <a:gd name="T7" fmla="*/ 56 h 488"/>
                  <a:gd name="T8" fmla="*/ 1104 w 1440"/>
                  <a:gd name="T9" fmla="*/ 8 h 488"/>
                  <a:gd name="T10" fmla="*/ 1440 w 1440"/>
                  <a:gd name="T11" fmla="*/ 8 h 488"/>
                  <a:gd name="T12" fmla="*/ 0 60000 65536"/>
                  <a:gd name="T13" fmla="*/ 0 60000 65536"/>
                  <a:gd name="T14" fmla="*/ 0 60000 65536"/>
                  <a:gd name="T15" fmla="*/ 0 60000 65536"/>
                  <a:gd name="T16" fmla="*/ 0 60000 65536"/>
                  <a:gd name="T17" fmla="*/ 0 60000 65536"/>
                  <a:gd name="T18" fmla="*/ 0 w 1440"/>
                  <a:gd name="T19" fmla="*/ 0 h 488"/>
                  <a:gd name="T20" fmla="*/ 1440 w 1440"/>
                  <a:gd name="T21" fmla="*/ 488 h 488"/>
                </a:gdLst>
                <a:ahLst/>
                <a:cxnLst>
                  <a:cxn ang="T12">
                    <a:pos x="T0" y="T1"/>
                  </a:cxn>
                  <a:cxn ang="T13">
                    <a:pos x="T2" y="T3"/>
                  </a:cxn>
                  <a:cxn ang="T14">
                    <a:pos x="T4" y="T5"/>
                  </a:cxn>
                  <a:cxn ang="T15">
                    <a:pos x="T6" y="T7"/>
                  </a:cxn>
                  <a:cxn ang="T16">
                    <a:pos x="T8" y="T9"/>
                  </a:cxn>
                  <a:cxn ang="T17">
                    <a:pos x="T10" y="T11"/>
                  </a:cxn>
                </a:cxnLst>
                <a:rect l="T18" t="T19" r="T20" b="T21"/>
                <a:pathLst>
                  <a:path w="1440" h="488">
                    <a:moveTo>
                      <a:pt x="0" y="488"/>
                    </a:moveTo>
                    <a:cubicBezTo>
                      <a:pt x="20" y="468"/>
                      <a:pt x="40" y="448"/>
                      <a:pt x="96" y="392"/>
                    </a:cubicBezTo>
                    <a:cubicBezTo>
                      <a:pt x="152" y="336"/>
                      <a:pt x="240" y="208"/>
                      <a:pt x="336" y="152"/>
                    </a:cubicBezTo>
                    <a:cubicBezTo>
                      <a:pt x="432" y="96"/>
                      <a:pt x="544" y="80"/>
                      <a:pt x="672" y="56"/>
                    </a:cubicBezTo>
                    <a:cubicBezTo>
                      <a:pt x="800" y="32"/>
                      <a:pt x="976" y="16"/>
                      <a:pt x="1104" y="8"/>
                    </a:cubicBezTo>
                    <a:cubicBezTo>
                      <a:pt x="1232" y="0"/>
                      <a:pt x="1336" y="4"/>
                      <a:pt x="1440" y="8"/>
                    </a:cubicBezTo>
                  </a:path>
                </a:pathLst>
              </a:custGeom>
              <a:noFill/>
              <a:ln w="15875">
                <a:solidFill>
                  <a:srgbClr val="E30101"/>
                </a:solidFill>
                <a:round/>
                <a:headEnd/>
                <a:tailEn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71695" name="Freeform 34">
                <a:extLst>
                  <a:ext uri="{FF2B5EF4-FFF2-40B4-BE49-F238E27FC236}">
                    <a16:creationId xmlns:a16="http://schemas.microsoft.com/office/drawing/2014/main" id="{26D618BF-54D7-BC31-4FA1-C255714E78F0}"/>
                  </a:ext>
                </a:extLst>
              </p:cNvPr>
              <p:cNvSpPr>
                <a:spLocks/>
              </p:cNvSpPr>
              <p:nvPr/>
            </p:nvSpPr>
            <p:spPr bwMode="auto">
              <a:xfrm>
                <a:off x="960" y="3320"/>
                <a:ext cx="1440" cy="712"/>
              </a:xfrm>
              <a:custGeom>
                <a:avLst/>
                <a:gdLst>
                  <a:gd name="T0" fmla="*/ 0 w 1440"/>
                  <a:gd name="T1" fmla="*/ 712 h 712"/>
                  <a:gd name="T2" fmla="*/ 240 w 1440"/>
                  <a:gd name="T3" fmla="*/ 88 h 712"/>
                  <a:gd name="T4" fmla="*/ 480 w 1440"/>
                  <a:gd name="T5" fmla="*/ 184 h 712"/>
                  <a:gd name="T6" fmla="*/ 624 w 1440"/>
                  <a:gd name="T7" fmla="*/ 328 h 712"/>
                  <a:gd name="T8" fmla="*/ 864 w 1440"/>
                  <a:gd name="T9" fmla="*/ 88 h 712"/>
                  <a:gd name="T10" fmla="*/ 1008 w 1440"/>
                  <a:gd name="T11" fmla="*/ 88 h 712"/>
                  <a:gd name="T12" fmla="*/ 1152 w 1440"/>
                  <a:gd name="T13" fmla="*/ 328 h 712"/>
                  <a:gd name="T14" fmla="*/ 1392 w 1440"/>
                  <a:gd name="T15" fmla="*/ 136 h 712"/>
                  <a:gd name="T16" fmla="*/ 1440 w 1440"/>
                  <a:gd name="T17" fmla="*/ 88 h 7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40"/>
                  <a:gd name="T28" fmla="*/ 0 h 712"/>
                  <a:gd name="T29" fmla="*/ 1440 w 1440"/>
                  <a:gd name="T30" fmla="*/ 712 h 7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40" h="712">
                    <a:moveTo>
                      <a:pt x="0" y="712"/>
                    </a:moveTo>
                    <a:cubicBezTo>
                      <a:pt x="80" y="444"/>
                      <a:pt x="160" y="176"/>
                      <a:pt x="240" y="88"/>
                    </a:cubicBezTo>
                    <a:cubicBezTo>
                      <a:pt x="320" y="0"/>
                      <a:pt x="416" y="144"/>
                      <a:pt x="480" y="184"/>
                    </a:cubicBezTo>
                    <a:cubicBezTo>
                      <a:pt x="544" y="224"/>
                      <a:pt x="560" y="344"/>
                      <a:pt x="624" y="328"/>
                    </a:cubicBezTo>
                    <a:cubicBezTo>
                      <a:pt x="688" y="312"/>
                      <a:pt x="800" y="128"/>
                      <a:pt x="864" y="88"/>
                    </a:cubicBezTo>
                    <a:cubicBezTo>
                      <a:pt x="928" y="48"/>
                      <a:pt x="960" y="48"/>
                      <a:pt x="1008" y="88"/>
                    </a:cubicBezTo>
                    <a:cubicBezTo>
                      <a:pt x="1056" y="128"/>
                      <a:pt x="1088" y="320"/>
                      <a:pt x="1152" y="328"/>
                    </a:cubicBezTo>
                    <a:cubicBezTo>
                      <a:pt x="1216" y="336"/>
                      <a:pt x="1344" y="176"/>
                      <a:pt x="1392" y="136"/>
                    </a:cubicBezTo>
                    <a:cubicBezTo>
                      <a:pt x="1440" y="96"/>
                      <a:pt x="1440" y="92"/>
                      <a:pt x="1440" y="88"/>
                    </a:cubicBezTo>
                  </a:path>
                </a:pathLst>
              </a:custGeom>
              <a:noFill/>
              <a:ln w="15875">
                <a:solidFill>
                  <a:srgbClr val="E30101"/>
                </a:solidFill>
                <a:round/>
                <a:headEnd/>
                <a:tailEn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71696" name="Freeform 35">
                <a:extLst>
                  <a:ext uri="{FF2B5EF4-FFF2-40B4-BE49-F238E27FC236}">
                    <a16:creationId xmlns:a16="http://schemas.microsoft.com/office/drawing/2014/main" id="{3EFC2192-4846-CA24-0160-D57AFCEF076A}"/>
                  </a:ext>
                </a:extLst>
              </p:cNvPr>
              <p:cNvSpPr>
                <a:spLocks/>
              </p:cNvSpPr>
              <p:nvPr/>
            </p:nvSpPr>
            <p:spPr bwMode="auto">
              <a:xfrm>
                <a:off x="3312" y="3200"/>
                <a:ext cx="1584" cy="832"/>
              </a:xfrm>
              <a:custGeom>
                <a:avLst/>
                <a:gdLst>
                  <a:gd name="T0" fmla="*/ 0 w 1584"/>
                  <a:gd name="T1" fmla="*/ 832 h 832"/>
                  <a:gd name="T2" fmla="*/ 240 w 1584"/>
                  <a:gd name="T3" fmla="*/ 256 h 832"/>
                  <a:gd name="T4" fmla="*/ 432 w 1584"/>
                  <a:gd name="T5" fmla="*/ 256 h 832"/>
                  <a:gd name="T6" fmla="*/ 576 w 1584"/>
                  <a:gd name="T7" fmla="*/ 448 h 832"/>
                  <a:gd name="T8" fmla="*/ 720 w 1584"/>
                  <a:gd name="T9" fmla="*/ 544 h 832"/>
                  <a:gd name="T10" fmla="*/ 1008 w 1584"/>
                  <a:gd name="T11" fmla="*/ 160 h 832"/>
                  <a:gd name="T12" fmla="*/ 1152 w 1584"/>
                  <a:gd name="T13" fmla="*/ 16 h 832"/>
                  <a:gd name="T14" fmla="*/ 1392 w 1584"/>
                  <a:gd name="T15" fmla="*/ 256 h 832"/>
                  <a:gd name="T16" fmla="*/ 1584 w 1584"/>
                  <a:gd name="T17" fmla="*/ 592 h 83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84"/>
                  <a:gd name="T28" fmla="*/ 0 h 832"/>
                  <a:gd name="T29" fmla="*/ 1584 w 1584"/>
                  <a:gd name="T30" fmla="*/ 832 h 83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84" h="832">
                    <a:moveTo>
                      <a:pt x="0" y="832"/>
                    </a:moveTo>
                    <a:cubicBezTo>
                      <a:pt x="84" y="592"/>
                      <a:pt x="168" y="352"/>
                      <a:pt x="240" y="256"/>
                    </a:cubicBezTo>
                    <a:cubicBezTo>
                      <a:pt x="312" y="160"/>
                      <a:pt x="376" y="224"/>
                      <a:pt x="432" y="256"/>
                    </a:cubicBezTo>
                    <a:cubicBezTo>
                      <a:pt x="488" y="288"/>
                      <a:pt x="528" y="400"/>
                      <a:pt x="576" y="448"/>
                    </a:cubicBezTo>
                    <a:cubicBezTo>
                      <a:pt x="624" y="496"/>
                      <a:pt x="648" y="592"/>
                      <a:pt x="720" y="544"/>
                    </a:cubicBezTo>
                    <a:cubicBezTo>
                      <a:pt x="792" y="496"/>
                      <a:pt x="936" y="248"/>
                      <a:pt x="1008" y="160"/>
                    </a:cubicBezTo>
                    <a:cubicBezTo>
                      <a:pt x="1080" y="72"/>
                      <a:pt x="1088" y="0"/>
                      <a:pt x="1152" y="16"/>
                    </a:cubicBezTo>
                    <a:cubicBezTo>
                      <a:pt x="1216" y="32"/>
                      <a:pt x="1320" y="160"/>
                      <a:pt x="1392" y="256"/>
                    </a:cubicBezTo>
                    <a:cubicBezTo>
                      <a:pt x="1464" y="352"/>
                      <a:pt x="1552" y="536"/>
                      <a:pt x="1584" y="592"/>
                    </a:cubicBezTo>
                  </a:path>
                </a:pathLst>
              </a:custGeom>
              <a:noFill/>
              <a:ln w="15875">
                <a:solidFill>
                  <a:srgbClr val="E30101"/>
                </a:solidFill>
                <a:round/>
                <a:headEnd/>
                <a:tailEn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71697" name="Freeform 36">
                <a:extLst>
                  <a:ext uri="{FF2B5EF4-FFF2-40B4-BE49-F238E27FC236}">
                    <a16:creationId xmlns:a16="http://schemas.microsoft.com/office/drawing/2014/main" id="{00C890E8-F5A9-CBF5-4ACF-4C6C81AC3D86}"/>
                  </a:ext>
                </a:extLst>
              </p:cNvPr>
              <p:cNvSpPr>
                <a:spLocks/>
              </p:cNvSpPr>
              <p:nvPr/>
            </p:nvSpPr>
            <p:spPr bwMode="auto">
              <a:xfrm>
                <a:off x="3324" y="2265"/>
                <a:ext cx="1152" cy="672"/>
              </a:xfrm>
              <a:custGeom>
                <a:avLst/>
                <a:gdLst>
                  <a:gd name="T0" fmla="*/ 0 w 1152"/>
                  <a:gd name="T1" fmla="*/ 672 h 672"/>
                  <a:gd name="T2" fmla="*/ 240 w 1152"/>
                  <a:gd name="T3" fmla="*/ 144 h 672"/>
                  <a:gd name="T4" fmla="*/ 432 w 1152"/>
                  <a:gd name="T5" fmla="*/ 0 h 672"/>
                  <a:gd name="T6" fmla="*/ 624 w 1152"/>
                  <a:gd name="T7" fmla="*/ 144 h 672"/>
                  <a:gd name="T8" fmla="*/ 768 w 1152"/>
                  <a:gd name="T9" fmla="*/ 240 h 672"/>
                  <a:gd name="T10" fmla="*/ 912 w 1152"/>
                  <a:gd name="T11" fmla="*/ 144 h 672"/>
                  <a:gd name="T12" fmla="*/ 1008 w 1152"/>
                  <a:gd name="T13" fmla="*/ 96 h 672"/>
                  <a:gd name="T14" fmla="*/ 1104 w 1152"/>
                  <a:gd name="T15" fmla="*/ 144 h 672"/>
                  <a:gd name="T16" fmla="*/ 1152 w 1152"/>
                  <a:gd name="T17" fmla="*/ 144 h 6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152"/>
                  <a:gd name="T28" fmla="*/ 0 h 672"/>
                  <a:gd name="T29" fmla="*/ 1152 w 1152"/>
                  <a:gd name="T30" fmla="*/ 672 h 6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152" h="672">
                    <a:moveTo>
                      <a:pt x="0" y="672"/>
                    </a:moveTo>
                    <a:cubicBezTo>
                      <a:pt x="84" y="464"/>
                      <a:pt x="168" y="256"/>
                      <a:pt x="240" y="144"/>
                    </a:cubicBezTo>
                    <a:cubicBezTo>
                      <a:pt x="312" y="32"/>
                      <a:pt x="368" y="0"/>
                      <a:pt x="432" y="0"/>
                    </a:cubicBezTo>
                    <a:cubicBezTo>
                      <a:pt x="496" y="0"/>
                      <a:pt x="568" y="104"/>
                      <a:pt x="624" y="144"/>
                    </a:cubicBezTo>
                    <a:cubicBezTo>
                      <a:pt x="680" y="184"/>
                      <a:pt x="720" y="240"/>
                      <a:pt x="768" y="240"/>
                    </a:cubicBezTo>
                    <a:cubicBezTo>
                      <a:pt x="816" y="240"/>
                      <a:pt x="872" y="168"/>
                      <a:pt x="912" y="144"/>
                    </a:cubicBezTo>
                    <a:cubicBezTo>
                      <a:pt x="952" y="120"/>
                      <a:pt x="976" y="96"/>
                      <a:pt x="1008" y="96"/>
                    </a:cubicBezTo>
                    <a:cubicBezTo>
                      <a:pt x="1040" y="96"/>
                      <a:pt x="1080" y="136"/>
                      <a:pt x="1104" y="144"/>
                    </a:cubicBezTo>
                    <a:cubicBezTo>
                      <a:pt x="1128" y="152"/>
                      <a:pt x="1140" y="148"/>
                      <a:pt x="1152" y="144"/>
                    </a:cubicBezTo>
                  </a:path>
                </a:pathLst>
              </a:custGeom>
              <a:noFill/>
              <a:ln w="15875">
                <a:solidFill>
                  <a:srgbClr val="E30101"/>
                </a:solidFill>
                <a:round/>
                <a:headEnd/>
                <a:tailEn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71698" name="Line 37">
                <a:extLst>
                  <a:ext uri="{FF2B5EF4-FFF2-40B4-BE49-F238E27FC236}">
                    <a16:creationId xmlns:a16="http://schemas.microsoft.com/office/drawing/2014/main" id="{D619BC9E-8691-24F7-5D79-614B6B31B43D}"/>
                  </a:ext>
                </a:extLst>
              </p:cNvPr>
              <p:cNvSpPr>
                <a:spLocks noChangeShapeType="1"/>
              </p:cNvSpPr>
              <p:nvPr/>
            </p:nvSpPr>
            <p:spPr bwMode="auto">
              <a:xfrm>
                <a:off x="969" y="3648"/>
                <a:ext cx="1536" cy="0"/>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1699" name="Text Box 38">
                <a:extLst>
                  <a:ext uri="{FF2B5EF4-FFF2-40B4-BE49-F238E27FC236}">
                    <a16:creationId xmlns:a16="http://schemas.microsoft.com/office/drawing/2014/main" id="{AE647E03-9742-926A-BA89-F3C5B5AB691D}"/>
                  </a:ext>
                </a:extLst>
              </p:cNvPr>
              <p:cNvSpPr txBox="1">
                <a:spLocks noChangeArrowheads="1"/>
              </p:cNvSpPr>
              <p:nvPr/>
            </p:nvSpPr>
            <p:spPr bwMode="auto">
              <a:xfrm>
                <a:off x="1584" y="2976"/>
                <a:ext cx="28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a:solidFill>
                      <a:schemeClr val="tx2"/>
                    </a:solidFill>
                    <a:latin typeface="宋体" panose="02010600030101010101" pitchFamily="2" charset="-122"/>
                  </a:rPr>
                  <a:t>(a)</a:t>
                </a:r>
              </a:p>
            </p:txBody>
          </p:sp>
          <p:sp>
            <p:nvSpPr>
              <p:cNvPr id="71700" name="Text Box 39">
                <a:extLst>
                  <a:ext uri="{FF2B5EF4-FFF2-40B4-BE49-F238E27FC236}">
                    <a16:creationId xmlns:a16="http://schemas.microsoft.com/office/drawing/2014/main" id="{F7B3E01F-797C-D2B8-A17A-C7BCD37F4D73}"/>
                  </a:ext>
                </a:extLst>
              </p:cNvPr>
              <p:cNvSpPr txBox="1">
                <a:spLocks noChangeArrowheads="1"/>
              </p:cNvSpPr>
              <p:nvPr/>
            </p:nvSpPr>
            <p:spPr bwMode="auto">
              <a:xfrm>
                <a:off x="3936" y="2976"/>
                <a:ext cx="28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a:solidFill>
                      <a:schemeClr val="tx2"/>
                    </a:solidFill>
                    <a:latin typeface="宋体" panose="02010600030101010101" pitchFamily="2" charset="-122"/>
                  </a:rPr>
                  <a:t>(b)</a:t>
                </a:r>
              </a:p>
            </p:txBody>
          </p:sp>
          <p:sp>
            <p:nvSpPr>
              <p:cNvPr id="71701" name="Text Box 40">
                <a:extLst>
                  <a:ext uri="{FF2B5EF4-FFF2-40B4-BE49-F238E27FC236}">
                    <a16:creationId xmlns:a16="http://schemas.microsoft.com/office/drawing/2014/main" id="{A9357166-EBC1-AC30-6B58-C3055722532C}"/>
                  </a:ext>
                </a:extLst>
              </p:cNvPr>
              <p:cNvSpPr txBox="1">
                <a:spLocks noChangeArrowheads="1"/>
              </p:cNvSpPr>
              <p:nvPr/>
            </p:nvSpPr>
            <p:spPr bwMode="auto">
              <a:xfrm>
                <a:off x="1584" y="4108"/>
                <a:ext cx="28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a:solidFill>
                      <a:schemeClr val="tx2"/>
                    </a:solidFill>
                    <a:latin typeface="宋体" panose="02010600030101010101" pitchFamily="2" charset="-122"/>
                  </a:rPr>
                  <a:t>(c)</a:t>
                </a:r>
              </a:p>
            </p:txBody>
          </p:sp>
          <p:sp>
            <p:nvSpPr>
              <p:cNvPr id="71702" name="Text Box 41">
                <a:extLst>
                  <a:ext uri="{FF2B5EF4-FFF2-40B4-BE49-F238E27FC236}">
                    <a16:creationId xmlns:a16="http://schemas.microsoft.com/office/drawing/2014/main" id="{EFC44550-1A17-F0EC-E8CE-D6500E7709D8}"/>
                  </a:ext>
                </a:extLst>
              </p:cNvPr>
              <p:cNvSpPr txBox="1">
                <a:spLocks noChangeArrowheads="1"/>
              </p:cNvSpPr>
              <p:nvPr/>
            </p:nvSpPr>
            <p:spPr bwMode="auto">
              <a:xfrm>
                <a:off x="3936" y="4108"/>
                <a:ext cx="28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Clr>
                    <a:srgbClr val="FF9900"/>
                  </a:buClr>
                  <a:buSzPct val="80000"/>
                  <a:buFont typeface="Wingdings" pitchFamily="2" charset="2"/>
                  <a:buNone/>
                </a:pPr>
                <a:r>
                  <a:rPr kumimoji="1" lang="en-US" altLang="zh-CN" sz="1600">
                    <a:solidFill>
                      <a:schemeClr val="tx2"/>
                    </a:solidFill>
                    <a:latin typeface="宋体" panose="02010600030101010101" pitchFamily="2" charset="-122"/>
                  </a:rPr>
                  <a:t>(d)</a:t>
                </a:r>
              </a:p>
            </p:txBody>
          </p:sp>
        </p:grpSp>
      </p:grpSp>
      <p:sp>
        <p:nvSpPr>
          <p:cNvPr id="71682" name="AutoShape 42">
            <a:hlinkClick r:id="rId2" action="ppaction://hlinksldjump" highlightClick="1"/>
            <a:extLst>
              <a:ext uri="{FF2B5EF4-FFF2-40B4-BE49-F238E27FC236}">
                <a16:creationId xmlns:a16="http://schemas.microsoft.com/office/drawing/2014/main" id="{B74CD3DE-323B-E621-9EBE-F41C5C36BF86}"/>
              </a:ext>
            </a:extLst>
          </p:cNvPr>
          <p:cNvSpPr>
            <a:spLocks noChangeArrowheads="1"/>
          </p:cNvSpPr>
          <p:nvPr/>
        </p:nvSpPr>
        <p:spPr bwMode="auto">
          <a:xfrm>
            <a:off x="8686800" y="6546850"/>
            <a:ext cx="457200" cy="304800"/>
          </a:xfrm>
          <a:prstGeom prst="actionButtonBeginning">
            <a:avLst/>
          </a:prstGeom>
          <a:solidFill>
            <a:srgbClr val="FFFF99"/>
          </a:solidFill>
          <a:ln w="9525">
            <a:solidFill>
              <a:srgbClr val="FFCC00"/>
            </a:solidFill>
            <a:miter lim="800000"/>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229419" name="Rectangle 43">
            <a:extLst>
              <a:ext uri="{FF2B5EF4-FFF2-40B4-BE49-F238E27FC236}">
                <a16:creationId xmlns:a16="http://schemas.microsoft.com/office/drawing/2014/main" id="{4C0A40E2-BF9C-9860-4FE7-9B31973EFCBB}"/>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1.4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对控制系统的基本要求</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aphicFrame>
        <p:nvGraphicFramePr>
          <p:cNvPr id="230402" name="Object 2">
            <a:extLst>
              <a:ext uri="{FF2B5EF4-FFF2-40B4-BE49-F238E27FC236}">
                <a16:creationId xmlns:a16="http://schemas.microsoft.com/office/drawing/2014/main" id="{02EFB5CB-A293-030E-6DA0-BE3C130159A0}"/>
              </a:ext>
            </a:extLst>
          </p:cNvPr>
          <p:cNvGraphicFramePr>
            <a:graphicFrameLocks noChangeAspect="1"/>
          </p:cNvGraphicFramePr>
          <p:nvPr>
            <p:ph type="body" idx="1"/>
          </p:nvPr>
        </p:nvGraphicFramePr>
        <p:xfrm>
          <a:off x="539750" y="2852738"/>
          <a:ext cx="4795838" cy="3787775"/>
        </p:xfrm>
        <a:graphic>
          <a:graphicData uri="http://schemas.openxmlformats.org/presentationml/2006/ole">
            <mc:AlternateContent xmlns:mc="http://schemas.openxmlformats.org/markup-compatibility/2006">
              <mc:Choice xmlns:v="urn:schemas-microsoft-com:vml" Requires="v">
                <p:oleObj name="位图图像" r:id="rId2" imgW="3790950" imgH="2940050" progId="Paint.Picture">
                  <p:embed/>
                </p:oleObj>
              </mc:Choice>
              <mc:Fallback>
                <p:oleObj name="位图图像" r:id="rId2" imgW="3790950" imgH="2940050" progId="Paint.Picture">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750" y="2852738"/>
                        <a:ext cx="4795838" cy="378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2706" name="Rectangle 3">
            <a:extLst>
              <a:ext uri="{FF2B5EF4-FFF2-40B4-BE49-F238E27FC236}">
                <a16:creationId xmlns:a16="http://schemas.microsoft.com/office/drawing/2014/main" id="{CB9A6A62-5672-6500-471B-242E288D4190}"/>
              </a:ext>
            </a:extLst>
          </p:cNvPr>
          <p:cNvSpPr>
            <a:spLocks noChangeArrowheads="1"/>
          </p:cNvSpPr>
          <p:nvPr/>
        </p:nvSpPr>
        <p:spPr bwMode="auto">
          <a:xfrm>
            <a:off x="611188" y="765175"/>
            <a:ext cx="7848600" cy="212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buClr>
                <a:srgbClr val="CC4400"/>
              </a:buClr>
              <a:buSzPct val="80000"/>
              <a:buFont typeface="Wingdings" pitchFamily="2" charset="2"/>
              <a:buChar char="Ø"/>
            </a:pPr>
            <a:r>
              <a:rPr kumimoji="1" lang="en-US" altLang="zh-CN" sz="2400" b="1">
                <a:solidFill>
                  <a:srgbClr val="E30101"/>
                </a:solidFill>
                <a:latin typeface="楷体_GB2312" pitchFamily="49" charset="-122"/>
                <a:ea typeface="楷体_GB2312" pitchFamily="49" charset="-122"/>
              </a:rPr>
              <a:t> </a:t>
            </a:r>
            <a:r>
              <a:rPr kumimoji="1" lang="zh-CN" altLang="en-US" sz="2800" b="1">
                <a:solidFill>
                  <a:srgbClr val="E30101"/>
                </a:solidFill>
                <a:latin typeface="楷体_GB2312" pitchFamily="49" charset="-122"/>
                <a:ea typeface="楷体_GB2312" pitchFamily="49" charset="-122"/>
                <a:hlinkClick r:id="rId4" action="ppaction://program"/>
              </a:rPr>
              <a:t>稳定性</a:t>
            </a:r>
            <a:r>
              <a:rPr kumimoji="1" lang="zh-CN" altLang="en-US" sz="2400">
                <a:latin typeface="楷体_GB2312" pitchFamily="49" charset="-122"/>
                <a:ea typeface="楷体_GB2312" pitchFamily="49" charset="-122"/>
                <a:hlinkClick r:id="rId5" action="ppaction://program"/>
              </a:rPr>
              <a:t> </a:t>
            </a:r>
            <a:r>
              <a:rPr kumimoji="1" lang="zh-CN" altLang="en-US" sz="2400">
                <a:latin typeface="楷体_GB2312" pitchFamily="49" charset="-122"/>
                <a:ea typeface="楷体_GB2312" pitchFamily="49" charset="-122"/>
              </a:rPr>
              <a:t> </a:t>
            </a:r>
          </a:p>
          <a:p>
            <a:pPr eaLnBrk="1" hangingPunct="1">
              <a:lnSpc>
                <a:spcPct val="120000"/>
              </a:lnSpc>
              <a:buClr>
                <a:srgbClr val="FF9900"/>
              </a:buClr>
              <a:buSzPct val="80000"/>
              <a:buFont typeface="Wingdings" pitchFamily="2" charset="2"/>
              <a:buNone/>
            </a:pPr>
            <a:r>
              <a:rPr kumimoji="1" lang="zh-CN" altLang="en-US" sz="2000">
                <a:latin typeface="楷体_GB2312" pitchFamily="49" charset="-122"/>
                <a:ea typeface="楷体_GB2312" pitchFamily="49" charset="-122"/>
              </a:rPr>
              <a:t>    系统在受到扰动作用后自动返回原来的平衡状态的能力。如果系统受到扰动作用（系统内或系统外）后，能自动返回到原来的平衡状态，则该系统是稳定的。稳定系统的数学特征是其输出量具有非发散性；反之，系统是不稳定系统。</a:t>
            </a:r>
          </a:p>
        </p:txBody>
      </p:sp>
      <p:sp>
        <p:nvSpPr>
          <p:cNvPr id="230404" name="Rectangle 4">
            <a:extLst>
              <a:ext uri="{FF2B5EF4-FFF2-40B4-BE49-F238E27FC236}">
                <a16:creationId xmlns:a16="http://schemas.microsoft.com/office/drawing/2014/main" id="{0CDC9532-D15F-8011-4266-36B81070830B}"/>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1.4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对控制系统的基本要求</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30402"/>
                                        </p:tgtEl>
                                        <p:attrNameLst>
                                          <p:attrName>style.visibility</p:attrName>
                                        </p:attrNameLst>
                                      </p:cBhvr>
                                      <p:to>
                                        <p:strVal val="visible"/>
                                      </p:to>
                                    </p:set>
                                    <p:anim calcmode="lin" valueType="num">
                                      <p:cBhvr additive="base">
                                        <p:cTn id="7" dur="500" fill="hold"/>
                                        <p:tgtEl>
                                          <p:spTgt spid="230402"/>
                                        </p:tgtEl>
                                        <p:attrNameLst>
                                          <p:attrName>ppt_x</p:attrName>
                                        </p:attrNameLst>
                                      </p:cBhvr>
                                      <p:tavLst>
                                        <p:tav tm="0">
                                          <p:val>
                                            <p:strVal val="0-#ppt_w/2"/>
                                          </p:val>
                                        </p:tav>
                                        <p:tav tm="100000">
                                          <p:val>
                                            <p:strVal val="#ppt_x"/>
                                          </p:val>
                                        </p:tav>
                                      </p:tavLst>
                                    </p:anim>
                                    <p:anim calcmode="lin" valueType="num">
                                      <p:cBhvr additive="base">
                                        <p:cTn id="8" dur="500" fill="hold"/>
                                        <p:tgtEl>
                                          <p:spTgt spid="23040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图片 3">
            <a:extLst>
              <a:ext uri="{FF2B5EF4-FFF2-40B4-BE49-F238E27FC236}">
                <a16:creationId xmlns:a16="http://schemas.microsoft.com/office/drawing/2014/main" id="{9DD94DDE-75F5-959F-E4AB-BFA243F46B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6175" y="2486025"/>
            <a:ext cx="5278438" cy="129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730" name="图片 17">
            <a:extLst>
              <a:ext uri="{FF2B5EF4-FFF2-40B4-BE49-F238E27FC236}">
                <a16:creationId xmlns:a16="http://schemas.microsoft.com/office/drawing/2014/main" id="{FC76D87F-0354-D6AC-90B5-179916FE09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738" y="519113"/>
            <a:ext cx="3511550" cy="266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1" name="Text Box 20">
            <a:extLst>
              <a:ext uri="{FF2B5EF4-FFF2-40B4-BE49-F238E27FC236}">
                <a16:creationId xmlns:a16="http://schemas.microsoft.com/office/drawing/2014/main" id="{4A8E2B7D-BC39-77D2-2782-C44A145B5DD8}"/>
              </a:ext>
            </a:extLst>
          </p:cNvPr>
          <p:cNvSpPr txBox="1">
            <a:spLocks noChangeArrowheads="1"/>
          </p:cNvSpPr>
          <p:nvPr/>
        </p:nvSpPr>
        <p:spPr bwMode="auto">
          <a:xfrm>
            <a:off x="0" y="0"/>
            <a:ext cx="9144000" cy="369888"/>
          </a:xfrm>
          <a:prstGeom prst="rect">
            <a:avLst/>
          </a:prstGeom>
          <a:solidFill>
            <a:srgbClr val="000066"/>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zh-CN" altLang="en-US" sz="18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发现点四：宽行数控加工几何学原理和刀位规划方法</a:t>
            </a:r>
          </a:p>
        </p:txBody>
      </p:sp>
      <p:sp>
        <p:nvSpPr>
          <p:cNvPr id="73732" name="Rectangle 4">
            <a:extLst>
              <a:ext uri="{FF2B5EF4-FFF2-40B4-BE49-F238E27FC236}">
                <a16:creationId xmlns:a16="http://schemas.microsoft.com/office/drawing/2014/main" id="{099B3F03-25CC-4E8C-4696-8C90E5D2D37D}"/>
              </a:ext>
            </a:extLst>
          </p:cNvPr>
          <p:cNvSpPr>
            <a:spLocks noChangeArrowheads="1"/>
          </p:cNvSpPr>
          <p:nvPr/>
        </p:nvSpPr>
        <p:spPr bwMode="auto">
          <a:xfrm>
            <a:off x="0" y="0"/>
            <a:ext cx="9144000" cy="609600"/>
          </a:xfrm>
          <a:prstGeom prst="rect">
            <a:avLst/>
          </a:prstGeom>
          <a:solidFill>
            <a:srgbClr val="00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442913" indent="-442913">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50000"/>
              </a:lnSpc>
              <a:spcBef>
                <a:spcPct val="0"/>
              </a:spcBef>
              <a:buClr>
                <a:srgbClr val="FF0000"/>
              </a:buClr>
              <a:buFontTx/>
              <a:buNone/>
            </a:pPr>
            <a:r>
              <a:rPr lang="zh-CN" altLang="en-US" sz="2800" b="1" noProof="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应用</a:t>
            </a:r>
            <a:r>
              <a:rPr lang="zh-CN" altLang="zh-CN" sz="2800" b="1" noProof="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800" b="1" noProof="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铣削刀具磨损预测</a:t>
            </a:r>
            <a:endParaRPr lang="zh-CN" altLang="zh-CN" sz="2800" b="1" noProof="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3733" name="图片 1">
            <a:extLst>
              <a:ext uri="{FF2B5EF4-FFF2-40B4-BE49-F238E27FC236}">
                <a16:creationId xmlns:a16="http://schemas.microsoft.com/office/drawing/2014/main" id="{954E502D-1B30-89CF-35FD-5D6ED22993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08375" y="633413"/>
            <a:ext cx="5573713"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4" name="Rectangle 49">
            <a:extLst>
              <a:ext uri="{FF2B5EF4-FFF2-40B4-BE49-F238E27FC236}">
                <a16:creationId xmlns:a16="http://schemas.microsoft.com/office/drawing/2014/main" id="{A555ADBF-55B0-8E1B-807A-7F417DB36D18}"/>
              </a:ext>
            </a:extLst>
          </p:cNvPr>
          <p:cNvSpPr>
            <a:spLocks noChangeArrowheads="1"/>
          </p:cNvSpPr>
          <p:nvPr/>
        </p:nvSpPr>
        <p:spPr bwMode="auto">
          <a:xfrm>
            <a:off x="0" y="6226175"/>
            <a:ext cx="9109075" cy="461963"/>
          </a:xfrm>
          <a:prstGeom prst="rect">
            <a:avLst/>
          </a:prstGeom>
          <a:solidFill>
            <a:srgbClr val="A5002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FontTx/>
              <a:buNone/>
            </a:pPr>
            <a:r>
              <a:rPr lang="zh-CN" altLang="en-US"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结合关键点理论，在线计算刀具磨损指数，预测磨损情况</a:t>
            </a:r>
          </a:p>
        </p:txBody>
      </p:sp>
      <p:sp>
        <p:nvSpPr>
          <p:cNvPr id="73735" name="AutoShape 70">
            <a:extLst>
              <a:ext uri="{FF2B5EF4-FFF2-40B4-BE49-F238E27FC236}">
                <a16:creationId xmlns:a16="http://schemas.microsoft.com/office/drawing/2014/main" id="{29ABF147-0F65-FCDF-DB6B-EAB753070906}"/>
              </a:ext>
            </a:extLst>
          </p:cNvPr>
          <p:cNvSpPr>
            <a:spLocks noChangeArrowheads="1"/>
          </p:cNvSpPr>
          <p:nvPr/>
        </p:nvSpPr>
        <p:spPr bwMode="auto">
          <a:xfrm>
            <a:off x="5111750" y="1609725"/>
            <a:ext cx="1981200" cy="1778000"/>
          </a:xfrm>
          <a:prstGeom prst="irregularSeal1">
            <a:avLst/>
          </a:prstGeom>
          <a:solidFill>
            <a:srgbClr val="BBE0E3"/>
          </a:solidFill>
          <a:ln w="9525">
            <a:solidFill>
              <a:srgbClr val="000000"/>
            </a:solidFill>
            <a:miter lim="800000"/>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ClrTx/>
              <a:buFontTx/>
              <a:buNone/>
            </a:pPr>
            <a:r>
              <a:rPr lang="zh-CN" altLang="en-US" sz="1600" b="1">
                <a:solidFill>
                  <a:srgbClr val="0000FF"/>
                </a:solidFill>
                <a:latin typeface="微软雅黑" panose="020B0503020204020204" pitchFamily="34" charset="-122"/>
                <a:ea typeface="微软雅黑" panose="020B0503020204020204" pitchFamily="34" charset="-122"/>
                <a:cs typeface="微软雅黑" panose="020B0503020204020204" pitchFamily="34" charset="-122"/>
              </a:rPr>
              <a:t>关键点理论</a:t>
            </a:r>
          </a:p>
        </p:txBody>
      </p:sp>
      <p:sp>
        <p:nvSpPr>
          <p:cNvPr id="32" name="下箭头 17">
            <a:extLst>
              <a:ext uri="{FF2B5EF4-FFF2-40B4-BE49-F238E27FC236}">
                <a16:creationId xmlns:a16="http://schemas.microsoft.com/office/drawing/2014/main" id="{B1E61B88-AC3C-D5AA-DB94-8F4EB9965960}"/>
              </a:ext>
            </a:extLst>
          </p:cNvPr>
          <p:cNvSpPr>
            <a:spLocks noChangeArrowheads="1"/>
          </p:cNvSpPr>
          <p:nvPr/>
        </p:nvSpPr>
        <p:spPr bwMode="auto">
          <a:xfrm rot="16200000">
            <a:off x="4637087" y="4878388"/>
            <a:ext cx="360363" cy="1277938"/>
          </a:xfrm>
          <a:prstGeom prst="downArrow">
            <a:avLst>
              <a:gd name="adj1" fmla="val 58593"/>
              <a:gd name="adj2" fmla="val 92514"/>
            </a:avLst>
          </a:prstGeom>
          <a:gradFill rotWithShape="1">
            <a:gsLst>
              <a:gs pos="0">
                <a:srgbClr val="FFBE86"/>
              </a:gs>
              <a:gs pos="35001">
                <a:srgbClr val="FFD0AA"/>
              </a:gs>
              <a:gs pos="100000">
                <a:srgbClr val="FFEBDB"/>
              </a:gs>
            </a:gsLst>
            <a:lin ang="16200000" scaled="1"/>
          </a:gradFill>
          <a:ln w="9525">
            <a:solidFill>
              <a:srgbClr val="F69240"/>
            </a:solidFill>
            <a:miter lim="800000"/>
            <a:headEnd/>
            <a:tailEnd/>
          </a:ln>
          <a:effectLst>
            <a:outerShdw blurRad="63500" dist="20000" dir="5400000" rotWithShape="0">
              <a:srgbClr val="000000">
                <a:alpha val="37999"/>
              </a:srgbClr>
            </a:outerShdw>
          </a:effectLst>
        </p:spPr>
        <p:txBody>
          <a:bodyPr rot="10800000" anchor="ctr"/>
          <a:lstStyle/>
          <a:p>
            <a:pPr algn="ctr">
              <a:defRPr/>
            </a:pPr>
            <a:endParaRPr lang="zh-CN" altLang="en-US">
              <a:solidFill>
                <a:srgbClr val="000000"/>
              </a:solidFill>
              <a:latin typeface="微软雅黑" panose="020B0503020204020204" pitchFamily="34" charset="-122"/>
              <a:ea typeface="微软雅黑" panose="020B0503020204020204" pitchFamily="34" charset="-122"/>
              <a:cs typeface="华文中宋" charset="0"/>
            </a:endParaRPr>
          </a:p>
        </p:txBody>
      </p:sp>
      <p:pic>
        <p:nvPicPr>
          <p:cNvPr id="73737" name="图片 2">
            <a:extLst>
              <a:ext uri="{FF2B5EF4-FFF2-40B4-BE49-F238E27FC236}">
                <a16:creationId xmlns:a16="http://schemas.microsoft.com/office/drawing/2014/main" id="{A4CAF17B-7D01-F5F4-8936-F1D7FAA87C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6525" y="3235325"/>
            <a:ext cx="3663950" cy="286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738" name="图片 4">
            <a:extLst>
              <a:ext uri="{FF2B5EF4-FFF2-40B4-BE49-F238E27FC236}">
                <a16:creationId xmlns:a16="http://schemas.microsoft.com/office/drawing/2014/main" id="{02D5F004-3ED9-53BE-89EB-4A81CD6ACC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29038" y="3870325"/>
            <a:ext cx="5380037" cy="139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矩形 32">
            <a:extLst>
              <a:ext uri="{FF2B5EF4-FFF2-40B4-BE49-F238E27FC236}">
                <a16:creationId xmlns:a16="http://schemas.microsoft.com/office/drawing/2014/main" id="{628C1F69-0BBE-4F94-3CE2-2F875C3AFCED}"/>
              </a:ext>
            </a:extLst>
          </p:cNvPr>
          <p:cNvSpPr/>
          <p:nvPr/>
        </p:nvSpPr>
        <p:spPr>
          <a:xfrm>
            <a:off x="5542604" y="4858219"/>
            <a:ext cx="1628780" cy="923330"/>
          </a:xfrm>
          <a:prstGeom prst="rect">
            <a:avLst/>
          </a:prstGeom>
        </p:spPr>
        <p:style>
          <a:lnRef idx="2">
            <a:schemeClr val="dk1"/>
          </a:lnRef>
          <a:fillRef idx="1">
            <a:schemeClr val="lt1"/>
          </a:fillRef>
          <a:effectRef idx="0">
            <a:schemeClr val="dk1"/>
          </a:effectRef>
          <a:fontRef idx="minor">
            <a:schemeClr val="dk1"/>
          </a:fontRef>
        </p:style>
        <p:txBody>
          <a:bodyPr wrap="none">
            <a:spAutoFit/>
            <a:scene3d>
              <a:camera prst="orthographicFront"/>
              <a:lightRig rig="soft" dir="t">
                <a:rot lat="0" lon="0" rev="15600000"/>
              </a:lightRig>
            </a:scene3d>
            <a:sp3d extrusionH="57150" prstMaterial="softEdge">
              <a:bevelT w="25400" h="38100"/>
            </a:sp3d>
          </a:bodyPr>
          <a:lstStyle/>
          <a:p>
            <a:pPr algn="ctr">
              <a:defRPr/>
            </a:pPr>
            <a:r>
              <a:rPr lang="en-US" altLang="zh-CN" b="1" dirty="0">
                <a:ln/>
                <a:solidFill>
                  <a:srgbClr val="0000FF"/>
                </a:solidFill>
                <a:latin typeface="微软雅黑" panose="020B0503020204020204" pitchFamily="34" charset="-122"/>
                <a:ea typeface="微软雅黑" panose="020B0503020204020204" pitchFamily="34" charset="-122"/>
              </a:rPr>
              <a:t>AR(1)</a:t>
            </a:r>
            <a:r>
              <a:rPr lang="zh-CN" altLang="en-US" b="1" dirty="0">
                <a:ln/>
                <a:solidFill>
                  <a:srgbClr val="0000FF"/>
                </a:solidFill>
                <a:latin typeface="微软雅黑" panose="020B0503020204020204" pitchFamily="34" charset="-122"/>
                <a:ea typeface="微软雅黑" panose="020B0503020204020204" pitchFamily="34" charset="-122"/>
              </a:rPr>
              <a:t>指数</a:t>
            </a:r>
            <a:endParaRPr lang="en-US" altLang="zh-CN" b="1" dirty="0">
              <a:ln/>
              <a:solidFill>
                <a:srgbClr val="0000FF"/>
              </a:solidFill>
              <a:latin typeface="微软雅黑" panose="020B0503020204020204" pitchFamily="34" charset="-122"/>
              <a:ea typeface="微软雅黑" panose="020B0503020204020204" pitchFamily="34" charset="-122"/>
            </a:endParaRPr>
          </a:p>
          <a:p>
            <a:pPr algn="ctr">
              <a:defRPr/>
            </a:pPr>
            <a:r>
              <a:rPr lang="en-US" altLang="zh-CN" b="1" dirty="0">
                <a:ln/>
                <a:solidFill>
                  <a:srgbClr val="0000FF"/>
                </a:solidFill>
                <a:latin typeface="微软雅黑" panose="020B0503020204020204" pitchFamily="34" charset="-122"/>
                <a:ea typeface="微软雅黑" panose="020B0503020204020204" pitchFamily="34" charset="-122"/>
              </a:rPr>
              <a:t>Variance</a:t>
            </a:r>
            <a:r>
              <a:rPr lang="zh-CN" altLang="en-US" b="1" dirty="0">
                <a:ln/>
                <a:solidFill>
                  <a:srgbClr val="0000FF"/>
                </a:solidFill>
                <a:latin typeface="微软雅黑" panose="020B0503020204020204" pitchFamily="34" charset="-122"/>
                <a:ea typeface="微软雅黑" panose="020B0503020204020204" pitchFamily="34" charset="-122"/>
              </a:rPr>
              <a:t>指数</a:t>
            </a:r>
            <a:endParaRPr lang="en-US" altLang="zh-CN" b="1" dirty="0">
              <a:ln/>
              <a:solidFill>
                <a:srgbClr val="0000FF"/>
              </a:solidFill>
              <a:latin typeface="微软雅黑" panose="020B0503020204020204" pitchFamily="34" charset="-122"/>
              <a:ea typeface="微软雅黑" panose="020B0503020204020204" pitchFamily="34" charset="-122"/>
            </a:endParaRPr>
          </a:p>
          <a:p>
            <a:pPr algn="ctr">
              <a:defRPr/>
            </a:pPr>
            <a:r>
              <a:rPr lang="zh-CN" altLang="en-US" b="1" dirty="0">
                <a:ln/>
                <a:solidFill>
                  <a:srgbClr val="0000FF"/>
                </a:solidFill>
                <a:latin typeface="微软雅黑" panose="020B0503020204020204" pitchFamily="34" charset="-122"/>
                <a:ea typeface="微软雅黑" panose="020B0503020204020204" pitchFamily="34" charset="-122"/>
              </a:rPr>
              <a:t>偏度指数</a:t>
            </a:r>
          </a:p>
        </p:txBody>
      </p:sp>
      <p:sp>
        <p:nvSpPr>
          <p:cNvPr id="6" name="矩形 5">
            <a:extLst>
              <a:ext uri="{FF2B5EF4-FFF2-40B4-BE49-F238E27FC236}">
                <a16:creationId xmlns:a16="http://schemas.microsoft.com/office/drawing/2014/main" id="{804FFD83-37C2-7F4D-03D4-B60D9D7218BE}"/>
              </a:ext>
            </a:extLst>
          </p:cNvPr>
          <p:cNvSpPr/>
          <p:nvPr/>
        </p:nvSpPr>
        <p:spPr>
          <a:xfrm>
            <a:off x="1331913" y="5084763"/>
            <a:ext cx="360362" cy="431800"/>
          </a:xfrm>
          <a:prstGeom prst="rect">
            <a:avLst/>
          </a:prstGeom>
          <a:noFill/>
          <a:ln w="28575">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3741" name="矩形 6">
            <a:extLst>
              <a:ext uri="{FF2B5EF4-FFF2-40B4-BE49-F238E27FC236}">
                <a16:creationId xmlns:a16="http://schemas.microsoft.com/office/drawing/2014/main" id="{6685D3A2-E0E3-58B9-273B-C891FF2A38E6}"/>
              </a:ext>
            </a:extLst>
          </p:cNvPr>
          <p:cNvSpPr>
            <a:spLocks noChangeArrowheads="1"/>
          </p:cNvSpPr>
          <p:nvPr/>
        </p:nvSpPr>
        <p:spPr bwMode="auto">
          <a:xfrm>
            <a:off x="2838450" y="5892800"/>
            <a:ext cx="1339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spcBef>
                <a:spcPct val="0"/>
              </a:spcBef>
              <a:buClrTx/>
              <a:buFontTx/>
              <a:buNone/>
            </a:pPr>
            <a:r>
              <a:rPr lang="zh-CN" altLang="en-US" sz="1800" b="1">
                <a:solidFill>
                  <a:srgbClr val="0000FF"/>
                </a:solidFill>
                <a:latin typeface="微软雅黑" panose="020B0503020204020204" pitchFamily="34" charset="-122"/>
                <a:ea typeface="微软雅黑" panose="020B0503020204020204" pitchFamily="34" charset="-122"/>
                <a:cs typeface="微软雅黑" panose="020B0503020204020204" pitchFamily="34" charset="-122"/>
              </a:rPr>
              <a:t>磨损关键点</a:t>
            </a:r>
            <a:endParaRPr lang="zh-CN" altLang="en-US" sz="1800" b="1"/>
          </a:p>
        </p:txBody>
      </p:sp>
      <p:cxnSp>
        <p:nvCxnSpPr>
          <p:cNvPr id="9" name="直接箭头连接符 8">
            <a:extLst>
              <a:ext uri="{FF2B5EF4-FFF2-40B4-BE49-F238E27FC236}">
                <a16:creationId xmlns:a16="http://schemas.microsoft.com/office/drawing/2014/main" id="{AE9B44E6-982C-E76F-6FAF-FF159A8FBC75}"/>
              </a:ext>
            </a:extLst>
          </p:cNvPr>
          <p:cNvCxnSpPr/>
          <p:nvPr/>
        </p:nvCxnSpPr>
        <p:spPr>
          <a:xfrm flipH="1" flipV="1">
            <a:off x="1692275" y="5300663"/>
            <a:ext cx="1146175" cy="592137"/>
          </a:xfrm>
          <a:prstGeom prst="straightConnector1">
            <a:avLst/>
          </a:prstGeom>
          <a:ln w="28575">
            <a:solidFill>
              <a:srgbClr val="FF3300"/>
            </a:solidFill>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A40B9383-872E-AD36-D8A6-523710694CD7}"/>
              </a:ext>
            </a:extLst>
          </p:cNvPr>
          <p:cNvCxnSpPr/>
          <p:nvPr/>
        </p:nvCxnSpPr>
        <p:spPr>
          <a:xfrm flipH="1" flipV="1">
            <a:off x="3424238" y="5486400"/>
            <a:ext cx="1147762" cy="590550"/>
          </a:xfrm>
          <a:prstGeom prst="straightConnector1">
            <a:avLst/>
          </a:prstGeom>
          <a:ln w="28575">
            <a:solidFill>
              <a:srgbClr val="FF3300"/>
            </a:solidFill>
            <a:tailEnd type="arrow"/>
          </a:ln>
        </p:spPr>
        <p:style>
          <a:lnRef idx="1">
            <a:schemeClr val="accent1"/>
          </a:lnRef>
          <a:fillRef idx="0">
            <a:schemeClr val="accent1"/>
          </a:fillRef>
          <a:effectRef idx="0">
            <a:schemeClr val="accent1"/>
          </a:effectRef>
          <a:fontRef idx="minor">
            <a:schemeClr val="tx1"/>
          </a:fontRef>
        </p:style>
      </p:cxnSp>
      <p:sp>
        <p:nvSpPr>
          <p:cNvPr id="73744" name="矩形 20">
            <a:extLst>
              <a:ext uri="{FF2B5EF4-FFF2-40B4-BE49-F238E27FC236}">
                <a16:creationId xmlns:a16="http://schemas.microsoft.com/office/drawing/2014/main" id="{E8EA2184-3330-0A3B-039C-2906B3F334AF}"/>
              </a:ext>
            </a:extLst>
          </p:cNvPr>
          <p:cNvSpPr>
            <a:spLocks noChangeArrowheads="1"/>
          </p:cNvSpPr>
          <p:nvPr/>
        </p:nvSpPr>
        <p:spPr bwMode="auto">
          <a:xfrm>
            <a:off x="4554538" y="5870575"/>
            <a:ext cx="20431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spcBef>
                <a:spcPct val="0"/>
              </a:spcBef>
              <a:buClrTx/>
              <a:buFontTx/>
              <a:buNone/>
            </a:pPr>
            <a:r>
              <a:rPr lang="zh-CN" altLang="en-US" sz="1800" b="1">
                <a:solidFill>
                  <a:srgbClr val="0000FF"/>
                </a:solidFill>
                <a:latin typeface="微软雅黑" panose="020B0503020204020204" pitchFamily="34" charset="-122"/>
                <a:ea typeface="微软雅黑" panose="020B0503020204020204" pitchFamily="34" charset="-122"/>
                <a:cs typeface="微软雅黑" panose="020B0503020204020204" pitchFamily="34" charset="-122"/>
              </a:rPr>
              <a:t>电流波形显著变化</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5777" name="Rectangle 2">
            <a:extLst>
              <a:ext uri="{FF2B5EF4-FFF2-40B4-BE49-F238E27FC236}">
                <a16:creationId xmlns:a16="http://schemas.microsoft.com/office/drawing/2014/main" id="{FF7F8FD8-7B2B-85FD-A8E6-AF59B52DE21B}"/>
              </a:ext>
            </a:extLst>
          </p:cNvPr>
          <p:cNvSpPr>
            <a:spLocks noGrp="1" noRot="1" noChangeArrowheads="1"/>
          </p:cNvSpPr>
          <p:nvPr>
            <p:ph type="body" idx="1"/>
          </p:nvPr>
        </p:nvSpPr>
        <p:spPr>
          <a:xfrm>
            <a:off x="684213" y="1773238"/>
            <a:ext cx="7848600" cy="3429000"/>
          </a:xfrm>
        </p:spPr>
        <p:txBody>
          <a:bodyPr/>
          <a:lstStyle/>
          <a:p>
            <a:pPr marL="290513" lvl="1" indent="512763" algn="just" eaLnBrk="1" hangingPunct="1">
              <a:buClr>
                <a:srgbClr val="CC4400"/>
              </a:buClr>
              <a:buFont typeface="Wingdings" pitchFamily="2" charset="2"/>
              <a:buChar char="Ø"/>
            </a:pPr>
            <a:r>
              <a:rPr lang="zh-CN" altLang="en-US" b="1">
                <a:solidFill>
                  <a:srgbClr val="CC4400"/>
                </a:solidFill>
                <a:ea typeface="楷体_GB2312" pitchFamily="49" charset="-122"/>
              </a:rPr>
              <a:t>稳态误差</a:t>
            </a:r>
            <a:r>
              <a:rPr lang="zh-CN" altLang="en-US" sz="3200" b="1" i="1"/>
              <a:t>    </a:t>
            </a:r>
          </a:p>
          <a:p>
            <a:pPr marL="290513" lvl="1" indent="512763" algn="just" eaLnBrk="1" hangingPunct="1">
              <a:lnSpc>
                <a:spcPct val="120000"/>
              </a:lnSpc>
              <a:spcBef>
                <a:spcPct val="55000"/>
              </a:spcBef>
              <a:buFontTx/>
              <a:buNone/>
            </a:pPr>
            <a:r>
              <a:rPr lang="zh-CN" altLang="en-US" sz="2400">
                <a:ea typeface="楷体_GB2312" pitchFamily="49" charset="-122"/>
              </a:rPr>
              <a:t>指稳定系统在完成过渡过程后的稳态输出偏离希望值的程度。开环控制系统的稳态误差通常与系统的增益或放大倍数有关，而反馈控制系统（闭环系统）的控制精度主要取决于它的反馈深度。稳态误差越小，系统的精度越高，它由系统的稳态响应反映出来。</a:t>
            </a:r>
          </a:p>
        </p:txBody>
      </p:sp>
      <p:sp>
        <p:nvSpPr>
          <p:cNvPr id="231427" name="Rectangle 3">
            <a:extLst>
              <a:ext uri="{FF2B5EF4-FFF2-40B4-BE49-F238E27FC236}">
                <a16:creationId xmlns:a16="http://schemas.microsoft.com/office/drawing/2014/main" id="{89AE69E6-7504-33E8-110C-5C3EAACE7448}"/>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1.4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对控制系统的基本要求</a:t>
            </a:r>
          </a:p>
        </p:txBody>
      </p:sp>
    </p:spTree>
  </p:cSld>
  <p:clrMapOvr>
    <a:masterClrMapping/>
  </p:clrMapOvr>
  <p:transition>
    <p:random/>
  </p:transition>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2D913E92-53D4-FA67-92E3-F896A64549E9}"/>
              </a:ext>
            </a:extLst>
          </p:cNvPr>
          <p:cNvSpPr>
            <a:spLocks noGrp="1" noRot="1" noChangeArrowheads="1"/>
          </p:cNvSpPr>
          <p:nvPr>
            <p:ph type="body" idx="1"/>
          </p:nvPr>
        </p:nvSpPr>
        <p:spPr>
          <a:xfrm>
            <a:off x="684213" y="836613"/>
            <a:ext cx="7620000" cy="2057400"/>
          </a:xfrm>
        </p:spPr>
        <p:txBody>
          <a:bodyPr/>
          <a:lstStyle/>
          <a:p>
            <a:pPr marL="109538" indent="122238" algn="just" eaLnBrk="1" hangingPunct="1">
              <a:buClr>
                <a:srgbClr val="CC4400"/>
              </a:buClr>
              <a:buFont typeface="Wingdings" pitchFamily="2" charset="2"/>
              <a:buChar char="Ø"/>
            </a:pPr>
            <a:r>
              <a:rPr lang="en-US" altLang="zh-CN" sz="2800" b="1">
                <a:solidFill>
                  <a:srgbClr val="CC4400"/>
                </a:solidFill>
                <a:ea typeface="楷体_GB2312" pitchFamily="49" charset="-122"/>
              </a:rPr>
              <a:t>  </a:t>
            </a:r>
            <a:r>
              <a:rPr lang="zh-CN" altLang="en-US" sz="2800" b="1">
                <a:solidFill>
                  <a:srgbClr val="CC4400"/>
                </a:solidFill>
                <a:ea typeface="楷体_GB2312" pitchFamily="49" charset="-122"/>
              </a:rPr>
              <a:t>瞬态响应指标</a:t>
            </a:r>
            <a:r>
              <a:rPr lang="zh-CN" altLang="en-US" sz="3600" b="1" i="1"/>
              <a:t>   </a:t>
            </a:r>
          </a:p>
          <a:p>
            <a:pPr marL="109538" indent="122238" algn="just" eaLnBrk="1" hangingPunct="1">
              <a:lnSpc>
                <a:spcPct val="120000"/>
              </a:lnSpc>
              <a:spcBef>
                <a:spcPct val="55000"/>
              </a:spcBef>
              <a:buClr>
                <a:schemeClr val="tx1"/>
              </a:buClr>
              <a:buFontTx/>
              <a:buNone/>
            </a:pPr>
            <a:r>
              <a:rPr lang="zh-CN" altLang="en-US" sz="2000">
                <a:latin typeface="楷体_GB2312" pitchFamily="49" charset="-122"/>
                <a:ea typeface="楷体_GB2312" pitchFamily="49" charset="-122"/>
              </a:rPr>
              <a:t>   在时域中，常用单位阶跃信号作用下，系统输出的超调量</a:t>
            </a:r>
            <a:r>
              <a:rPr lang="zh-CN" altLang="en-US" sz="2000">
                <a:latin typeface="楷体_GB2312" pitchFamily="49" charset="-122"/>
                <a:ea typeface="楷体_GB2312" pitchFamily="49" charset="-122"/>
                <a:sym typeface="Symbol" pitchFamily="2" charset="2"/>
              </a:rPr>
              <a:t></a:t>
            </a:r>
            <a:r>
              <a:rPr lang="en-US" altLang="zh-CN" sz="2000" baseline="-25000">
                <a:latin typeface="楷体_GB2312" pitchFamily="49" charset="-122"/>
                <a:ea typeface="楷体_GB2312" pitchFamily="49" charset="-122"/>
                <a:sym typeface="Symbol" pitchFamily="2" charset="2"/>
              </a:rPr>
              <a:t>p</a:t>
            </a:r>
            <a:r>
              <a:rPr lang="en-US" altLang="zh-CN" sz="2000">
                <a:latin typeface="楷体_GB2312" pitchFamily="49" charset="-122"/>
                <a:ea typeface="楷体_GB2312" pitchFamily="49" charset="-122"/>
              </a:rPr>
              <a:t> ,</a:t>
            </a:r>
            <a:r>
              <a:rPr lang="zh-CN" altLang="en-US" sz="2000">
                <a:latin typeface="楷体_GB2312" pitchFamily="49" charset="-122"/>
                <a:ea typeface="楷体_GB2312" pitchFamily="49" charset="-122"/>
              </a:rPr>
              <a:t>上升时间</a:t>
            </a:r>
            <a:r>
              <a:rPr lang="en-US" altLang="zh-CN" sz="2000">
                <a:latin typeface="楷体_GB2312" pitchFamily="49" charset="-122"/>
                <a:ea typeface="楷体_GB2312" pitchFamily="49" charset="-122"/>
              </a:rPr>
              <a:t>T</a:t>
            </a:r>
            <a:r>
              <a:rPr lang="en-US" altLang="zh-CN" sz="2000" baseline="-25000">
                <a:latin typeface="楷体_GB2312" pitchFamily="49" charset="-122"/>
                <a:ea typeface="楷体_GB2312" pitchFamily="49" charset="-122"/>
              </a:rPr>
              <a:t>r </a:t>
            </a:r>
            <a:r>
              <a:rPr lang="zh-CN" altLang="en-US" sz="2000">
                <a:latin typeface="楷体_GB2312" pitchFamily="49" charset="-122"/>
                <a:ea typeface="楷体_GB2312" pitchFamily="49" charset="-122"/>
              </a:rPr>
              <a:t>，峰值时间</a:t>
            </a:r>
            <a:r>
              <a:rPr lang="en-US" altLang="zh-CN" sz="2000">
                <a:latin typeface="楷体_GB2312" pitchFamily="49" charset="-122"/>
                <a:ea typeface="楷体_GB2312" pitchFamily="49" charset="-122"/>
              </a:rPr>
              <a:t>T</a:t>
            </a:r>
            <a:r>
              <a:rPr lang="en-US" altLang="zh-CN" sz="2000" baseline="-25000">
                <a:latin typeface="楷体_GB2312" pitchFamily="49" charset="-122"/>
                <a:ea typeface="楷体_GB2312" pitchFamily="49" charset="-122"/>
              </a:rPr>
              <a:t>p </a:t>
            </a:r>
            <a:r>
              <a:rPr lang="en-US" altLang="zh-CN" sz="2000">
                <a:latin typeface="楷体_GB2312" pitchFamily="49" charset="-122"/>
                <a:ea typeface="楷体_GB2312" pitchFamily="49" charset="-122"/>
              </a:rPr>
              <a:t>,</a:t>
            </a:r>
            <a:r>
              <a:rPr lang="zh-CN" altLang="en-US" sz="2000">
                <a:latin typeface="楷体_GB2312" pitchFamily="49" charset="-122"/>
                <a:ea typeface="楷体_GB2312" pitchFamily="49" charset="-122"/>
              </a:rPr>
              <a:t>过渡过程时间（或调整时间）</a:t>
            </a:r>
            <a:r>
              <a:rPr lang="en-US" altLang="zh-CN" sz="2000">
                <a:latin typeface="楷体_GB2312" pitchFamily="49" charset="-122"/>
                <a:ea typeface="楷体_GB2312" pitchFamily="49" charset="-122"/>
              </a:rPr>
              <a:t>T</a:t>
            </a:r>
            <a:r>
              <a:rPr lang="en-US" altLang="zh-CN" sz="2000" baseline="-25000">
                <a:latin typeface="楷体_GB2312" pitchFamily="49" charset="-122"/>
                <a:ea typeface="楷体_GB2312" pitchFamily="49" charset="-122"/>
              </a:rPr>
              <a:t>s</a:t>
            </a:r>
            <a:r>
              <a:rPr lang="zh-CN" altLang="en-US" sz="2000">
                <a:latin typeface="楷体_GB2312" pitchFamily="49" charset="-122"/>
                <a:ea typeface="楷体_GB2312" pitchFamily="49" charset="-122"/>
              </a:rPr>
              <a:t>和振荡次数</a:t>
            </a:r>
            <a:r>
              <a:rPr lang="en-US" altLang="zh-CN" sz="2000">
                <a:latin typeface="楷体_GB2312" pitchFamily="49" charset="-122"/>
                <a:ea typeface="楷体_GB2312" pitchFamily="49" charset="-122"/>
              </a:rPr>
              <a:t>N</a:t>
            </a:r>
            <a:r>
              <a:rPr lang="zh-CN" altLang="en-US" sz="2000">
                <a:latin typeface="楷体_GB2312" pitchFamily="49" charset="-122"/>
                <a:ea typeface="楷体_GB2312" pitchFamily="49" charset="-122"/>
              </a:rPr>
              <a:t>等特征量表示。</a:t>
            </a:r>
            <a:endParaRPr lang="zh-CN" altLang="en-US" sz="2400">
              <a:solidFill>
                <a:schemeClr val="tx2"/>
              </a:solidFill>
              <a:latin typeface="华文新魏" panose="02010800040101010101" pitchFamily="2" charset="-122"/>
              <a:ea typeface="华文新魏" panose="02010800040101010101" pitchFamily="2" charset="-122"/>
            </a:endParaRPr>
          </a:p>
        </p:txBody>
      </p:sp>
      <p:sp>
        <p:nvSpPr>
          <p:cNvPr id="232451" name="Text Box 3">
            <a:extLst>
              <a:ext uri="{FF2B5EF4-FFF2-40B4-BE49-F238E27FC236}">
                <a16:creationId xmlns:a16="http://schemas.microsoft.com/office/drawing/2014/main" id="{9046B182-1A6C-6F59-F5C2-1E66325AAF45}"/>
              </a:ext>
            </a:extLst>
          </p:cNvPr>
          <p:cNvSpPr txBox="1">
            <a:spLocks noChangeArrowheads="1"/>
          </p:cNvSpPr>
          <p:nvPr/>
        </p:nvSpPr>
        <p:spPr bwMode="auto">
          <a:xfrm>
            <a:off x="1828800" y="5715000"/>
            <a:ext cx="990600" cy="579438"/>
          </a:xfrm>
          <a:prstGeom prst="rect">
            <a:avLst/>
          </a:prstGeom>
          <a:noFill/>
          <a:ln w="9525">
            <a:noFill/>
            <a:miter lim="800000"/>
            <a:headEnd/>
            <a:tailEnd/>
          </a:ln>
          <a:effectLst/>
        </p:spPr>
        <p:txBody>
          <a:bodyPr>
            <a:spAutoFit/>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0"/>
              </a:spcBef>
              <a:spcAft>
                <a:spcPct val="0"/>
              </a:spcAft>
              <a:defRPr>
                <a:solidFill>
                  <a:schemeClr val="tx1"/>
                </a:solidFill>
                <a:latin typeface="Arial" charset="0"/>
                <a:ea typeface="宋体" charset="0"/>
                <a:cs typeface="宋体" charset="0"/>
              </a:defRPr>
            </a:lvl6pPr>
            <a:lvl7pPr marL="2971800" indent="-228600" eaLnBrk="0" fontAlgn="base" hangingPunct="0">
              <a:spcBef>
                <a:spcPct val="0"/>
              </a:spcBef>
              <a:spcAft>
                <a:spcPct val="0"/>
              </a:spcAft>
              <a:defRPr>
                <a:solidFill>
                  <a:schemeClr val="tx1"/>
                </a:solidFill>
                <a:latin typeface="Arial" charset="0"/>
                <a:ea typeface="宋体" charset="0"/>
                <a:cs typeface="宋体" charset="0"/>
              </a:defRPr>
            </a:lvl7pPr>
            <a:lvl8pPr marL="3429000" indent="-228600" eaLnBrk="0" fontAlgn="base" hangingPunct="0">
              <a:spcBef>
                <a:spcPct val="0"/>
              </a:spcBef>
              <a:spcAft>
                <a:spcPct val="0"/>
              </a:spcAft>
              <a:defRPr>
                <a:solidFill>
                  <a:schemeClr val="tx1"/>
                </a:solidFill>
                <a:latin typeface="Arial" charset="0"/>
                <a:ea typeface="宋体" charset="0"/>
                <a:cs typeface="宋体" charset="0"/>
              </a:defRPr>
            </a:lvl8pPr>
            <a:lvl9pPr marL="3886200" indent="-228600" eaLnBrk="0" fontAlgn="base" hangingPunct="0">
              <a:spcBef>
                <a:spcPct val="0"/>
              </a:spcBef>
              <a:spcAft>
                <a:spcPct val="0"/>
              </a:spcAft>
              <a:defRPr>
                <a:solidFill>
                  <a:schemeClr val="tx1"/>
                </a:solidFill>
                <a:latin typeface="Arial" charset="0"/>
                <a:ea typeface="宋体" charset="0"/>
                <a:cs typeface="宋体" charset="0"/>
              </a:defRPr>
            </a:lvl9pPr>
          </a:lstStyle>
          <a:p>
            <a:pPr eaLnBrk="1" hangingPunct="1">
              <a:spcBef>
                <a:spcPct val="50000"/>
              </a:spcBef>
              <a:buClr>
                <a:srgbClr val="FF9900"/>
              </a:buClr>
              <a:buSzPct val="80000"/>
              <a:buFont typeface="Wingdings" charset="0"/>
              <a:buChar char="Ø"/>
              <a:defRPr/>
            </a:pPr>
            <a:endParaRPr kumimoji="1" lang="zh-CN" sz="3200" i="1">
              <a:solidFill>
                <a:schemeClr val="tx2"/>
              </a:solidFill>
              <a:effectLst>
                <a:outerShdw blurRad="38100" dist="38100" dir="2700000" algn="tl">
                  <a:srgbClr val="DDDDDD"/>
                </a:outerShdw>
              </a:effectLst>
              <a:latin typeface="宋体" charset="0"/>
            </a:endParaRPr>
          </a:p>
        </p:txBody>
      </p:sp>
      <p:sp>
        <p:nvSpPr>
          <p:cNvPr id="232452" name="Text Box 4">
            <a:extLst>
              <a:ext uri="{FF2B5EF4-FFF2-40B4-BE49-F238E27FC236}">
                <a16:creationId xmlns:a16="http://schemas.microsoft.com/office/drawing/2014/main" id="{E39EFB25-FDC3-9138-1DF5-BF7689B9467D}"/>
              </a:ext>
            </a:extLst>
          </p:cNvPr>
          <p:cNvSpPr txBox="1">
            <a:spLocks noChangeArrowheads="1"/>
          </p:cNvSpPr>
          <p:nvPr/>
        </p:nvSpPr>
        <p:spPr bwMode="auto">
          <a:xfrm>
            <a:off x="2209800" y="5562600"/>
            <a:ext cx="1524000" cy="579438"/>
          </a:xfrm>
          <a:prstGeom prst="rect">
            <a:avLst/>
          </a:prstGeom>
          <a:noFill/>
          <a:ln w="9525">
            <a:noFill/>
            <a:miter lim="800000"/>
            <a:headEnd/>
            <a:tailEnd/>
          </a:ln>
          <a:effectLst/>
        </p:spPr>
        <p:txBody>
          <a:bodyPr>
            <a:spAutoFit/>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cs typeface="宋体" charset="0"/>
              </a:defRPr>
            </a:lvl2pPr>
            <a:lvl3pPr marL="1143000" indent="-228600" eaLnBrk="0" hangingPunct="0">
              <a:defRPr>
                <a:solidFill>
                  <a:schemeClr val="tx1"/>
                </a:solidFill>
                <a:latin typeface="Arial" charset="0"/>
                <a:ea typeface="宋体" charset="0"/>
                <a:cs typeface="宋体" charset="0"/>
              </a:defRPr>
            </a:lvl3pPr>
            <a:lvl4pPr marL="1600200" indent="-228600" eaLnBrk="0" hangingPunct="0">
              <a:defRPr>
                <a:solidFill>
                  <a:schemeClr val="tx1"/>
                </a:solidFill>
                <a:latin typeface="Arial" charset="0"/>
                <a:ea typeface="宋体" charset="0"/>
                <a:cs typeface="宋体" charset="0"/>
              </a:defRPr>
            </a:lvl4pPr>
            <a:lvl5pPr marL="2057400" indent="-228600" eaLnBrk="0" hangingPunct="0">
              <a:defRPr>
                <a:solidFill>
                  <a:schemeClr val="tx1"/>
                </a:solidFill>
                <a:latin typeface="Arial" charset="0"/>
                <a:ea typeface="宋体" charset="0"/>
                <a:cs typeface="宋体" charset="0"/>
              </a:defRPr>
            </a:lvl5pPr>
            <a:lvl6pPr marL="2514600" indent="-228600" eaLnBrk="0" fontAlgn="base" hangingPunct="0">
              <a:spcBef>
                <a:spcPct val="0"/>
              </a:spcBef>
              <a:spcAft>
                <a:spcPct val="0"/>
              </a:spcAft>
              <a:defRPr>
                <a:solidFill>
                  <a:schemeClr val="tx1"/>
                </a:solidFill>
                <a:latin typeface="Arial" charset="0"/>
                <a:ea typeface="宋体" charset="0"/>
                <a:cs typeface="宋体" charset="0"/>
              </a:defRPr>
            </a:lvl6pPr>
            <a:lvl7pPr marL="2971800" indent="-228600" eaLnBrk="0" fontAlgn="base" hangingPunct="0">
              <a:spcBef>
                <a:spcPct val="0"/>
              </a:spcBef>
              <a:spcAft>
                <a:spcPct val="0"/>
              </a:spcAft>
              <a:defRPr>
                <a:solidFill>
                  <a:schemeClr val="tx1"/>
                </a:solidFill>
                <a:latin typeface="Arial" charset="0"/>
                <a:ea typeface="宋体" charset="0"/>
                <a:cs typeface="宋体" charset="0"/>
              </a:defRPr>
            </a:lvl7pPr>
            <a:lvl8pPr marL="3429000" indent="-228600" eaLnBrk="0" fontAlgn="base" hangingPunct="0">
              <a:spcBef>
                <a:spcPct val="0"/>
              </a:spcBef>
              <a:spcAft>
                <a:spcPct val="0"/>
              </a:spcAft>
              <a:defRPr>
                <a:solidFill>
                  <a:schemeClr val="tx1"/>
                </a:solidFill>
                <a:latin typeface="Arial" charset="0"/>
                <a:ea typeface="宋体" charset="0"/>
                <a:cs typeface="宋体" charset="0"/>
              </a:defRPr>
            </a:lvl8pPr>
            <a:lvl9pPr marL="3886200" indent="-228600" eaLnBrk="0" fontAlgn="base" hangingPunct="0">
              <a:spcBef>
                <a:spcPct val="0"/>
              </a:spcBef>
              <a:spcAft>
                <a:spcPct val="0"/>
              </a:spcAft>
              <a:defRPr>
                <a:solidFill>
                  <a:schemeClr val="tx1"/>
                </a:solidFill>
                <a:latin typeface="Arial" charset="0"/>
                <a:ea typeface="宋体" charset="0"/>
                <a:cs typeface="宋体" charset="0"/>
              </a:defRPr>
            </a:lvl9pPr>
          </a:lstStyle>
          <a:p>
            <a:pPr eaLnBrk="1" hangingPunct="1">
              <a:spcBef>
                <a:spcPct val="50000"/>
              </a:spcBef>
              <a:buClr>
                <a:srgbClr val="FF9900"/>
              </a:buClr>
              <a:buSzPct val="80000"/>
              <a:buFont typeface="Wingdings" charset="0"/>
              <a:buChar char="Ø"/>
              <a:defRPr/>
            </a:pPr>
            <a:endParaRPr kumimoji="1" lang="zh-CN" sz="3200" i="1">
              <a:solidFill>
                <a:schemeClr val="tx2"/>
              </a:solidFill>
              <a:effectLst>
                <a:outerShdw blurRad="38100" dist="38100" dir="2700000" algn="tl">
                  <a:srgbClr val="DDDDDD"/>
                </a:outerShdw>
              </a:effectLst>
              <a:latin typeface="宋体" charset="0"/>
            </a:endParaRPr>
          </a:p>
        </p:txBody>
      </p:sp>
      <p:grpSp>
        <p:nvGrpSpPr>
          <p:cNvPr id="2" name="Group 5">
            <a:extLst>
              <a:ext uri="{FF2B5EF4-FFF2-40B4-BE49-F238E27FC236}">
                <a16:creationId xmlns:a16="http://schemas.microsoft.com/office/drawing/2014/main" id="{9F981145-613E-1CE0-A030-079643D3A6F4}"/>
              </a:ext>
            </a:extLst>
          </p:cNvPr>
          <p:cNvGrpSpPr>
            <a:grpSpLocks/>
          </p:cNvGrpSpPr>
          <p:nvPr/>
        </p:nvGrpSpPr>
        <p:grpSpPr bwMode="auto">
          <a:xfrm>
            <a:off x="803275" y="2990850"/>
            <a:ext cx="7194550" cy="4038600"/>
            <a:chOff x="506" y="1776"/>
            <a:chExt cx="4532" cy="2544"/>
          </a:xfrm>
        </p:grpSpPr>
        <p:graphicFrame>
          <p:nvGraphicFramePr>
            <p:cNvPr id="76807" name="Object 6">
              <a:extLst>
                <a:ext uri="{FF2B5EF4-FFF2-40B4-BE49-F238E27FC236}">
                  <a16:creationId xmlns:a16="http://schemas.microsoft.com/office/drawing/2014/main" id="{EBDF1B00-D208-7DAC-9C82-D6DD49267C22}"/>
                </a:ext>
              </a:extLst>
            </p:cNvPr>
            <p:cNvGraphicFramePr>
              <a:graphicFrameLocks noChangeAspect="1"/>
            </p:cNvGraphicFramePr>
            <p:nvPr/>
          </p:nvGraphicFramePr>
          <p:xfrm>
            <a:off x="988" y="2016"/>
            <a:ext cx="3236" cy="2304"/>
          </p:xfrm>
          <a:graphic>
            <a:graphicData uri="http://schemas.openxmlformats.org/presentationml/2006/ole">
              <mc:AlternateContent xmlns:mc="http://schemas.openxmlformats.org/markup-compatibility/2006">
                <mc:Choice xmlns:v="urn:schemas-microsoft-com:vml" Requires="v">
                  <p:oleObj name="位图图像" r:id="rId2" imgW="3790950" imgH="2940050" progId="Paint.Picture">
                    <p:embed/>
                  </p:oleObj>
                </mc:Choice>
                <mc:Fallback>
                  <p:oleObj name="位图图像" r:id="rId2" imgW="3790950" imgH="2940050" progId="Paint.Picture">
                    <p:embed/>
                    <p:pic>
                      <p:nvPicPr>
                        <p:cNvPr id="0" name="Object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 y="2016"/>
                          <a:ext cx="3236" cy="2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76808" name="Rectangle 7">
              <a:extLst>
                <a:ext uri="{FF2B5EF4-FFF2-40B4-BE49-F238E27FC236}">
                  <a16:creationId xmlns:a16="http://schemas.microsoft.com/office/drawing/2014/main" id="{655C45BF-9E0E-C678-9BC9-455693F750B6}"/>
                </a:ext>
              </a:extLst>
            </p:cNvPr>
            <p:cNvSpPr>
              <a:spLocks noChangeArrowheads="1"/>
            </p:cNvSpPr>
            <p:nvPr/>
          </p:nvSpPr>
          <p:spPr bwMode="auto">
            <a:xfrm>
              <a:off x="506" y="1776"/>
              <a:ext cx="453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buClr>
                  <a:srgbClr val="FF9900"/>
                </a:buClr>
                <a:buSzPct val="80000"/>
                <a:buFont typeface="Wingdings" pitchFamily="2" charset="2"/>
                <a:buNone/>
              </a:pPr>
              <a:r>
                <a:rPr kumimoji="1" lang="zh-CN" altLang="en-US" sz="2400">
                  <a:solidFill>
                    <a:schemeClr val="tx2"/>
                  </a:solidFill>
                  <a:latin typeface="华文新魏" panose="02010800040101010101" pitchFamily="2" charset="-122"/>
                  <a:ea typeface="华文新魏" panose="02010800040101010101" pitchFamily="2" charset="-122"/>
                </a:rPr>
                <a:t>单位阶跃信号作用下，稳定系统的典型</a:t>
              </a:r>
              <a:r>
                <a:rPr kumimoji="1" lang="zh-CN" altLang="en-US" sz="2400">
                  <a:solidFill>
                    <a:schemeClr val="tx2"/>
                  </a:solidFill>
                  <a:latin typeface="华文新魏" panose="02010800040101010101" pitchFamily="2" charset="-122"/>
                  <a:ea typeface="华文新魏" panose="02010800040101010101" pitchFamily="2" charset="-122"/>
                  <a:hlinkClick r:id="rId4" action="ppaction://program"/>
                </a:rPr>
                <a:t>输出响应曲线</a:t>
              </a:r>
              <a:endParaRPr kumimoji="1" lang="zh-CN" altLang="en-US" sz="2400">
                <a:solidFill>
                  <a:schemeClr val="tx2"/>
                </a:solidFill>
                <a:latin typeface="华文新魏" panose="02010800040101010101" pitchFamily="2" charset="-122"/>
                <a:ea typeface="华文新魏" panose="02010800040101010101" pitchFamily="2" charset="-122"/>
              </a:endParaRPr>
            </a:p>
          </p:txBody>
        </p:sp>
      </p:grpSp>
      <p:sp>
        <p:nvSpPr>
          <p:cNvPr id="76805" name="AutoShape 8">
            <a:hlinkClick r:id="rId5" action="ppaction://hlinksldjump" highlightClick="1"/>
            <a:extLst>
              <a:ext uri="{FF2B5EF4-FFF2-40B4-BE49-F238E27FC236}">
                <a16:creationId xmlns:a16="http://schemas.microsoft.com/office/drawing/2014/main" id="{A0FAD50D-60EA-AA1E-CB8E-761B648A4CAC}"/>
              </a:ext>
            </a:extLst>
          </p:cNvPr>
          <p:cNvSpPr>
            <a:spLocks noChangeArrowheads="1"/>
          </p:cNvSpPr>
          <p:nvPr/>
        </p:nvSpPr>
        <p:spPr bwMode="auto">
          <a:xfrm>
            <a:off x="8686800" y="6546850"/>
            <a:ext cx="457200" cy="304800"/>
          </a:xfrm>
          <a:prstGeom prst="actionButtonBeginning">
            <a:avLst/>
          </a:prstGeom>
          <a:solidFill>
            <a:srgbClr val="FFFF99"/>
          </a:solidFill>
          <a:ln w="9525">
            <a:solidFill>
              <a:srgbClr val="FFCC00"/>
            </a:solidFill>
            <a:miter lim="800000"/>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232457" name="Rectangle 9">
            <a:extLst>
              <a:ext uri="{FF2B5EF4-FFF2-40B4-BE49-F238E27FC236}">
                <a16:creationId xmlns:a16="http://schemas.microsoft.com/office/drawing/2014/main" id="{6F1F55BE-A6F7-7E34-E48B-C3DAA96B037E}"/>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1.4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对控制系统的基本要求</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a:extLst>
              <a:ext uri="{FF2B5EF4-FFF2-40B4-BE49-F238E27FC236}">
                <a16:creationId xmlns:a16="http://schemas.microsoft.com/office/drawing/2014/main" id="{0DBAF56D-FD12-0EE8-130E-2ACCE4E51938}"/>
              </a:ext>
            </a:extLst>
          </p:cNvPr>
          <p:cNvSpPr>
            <a:spLocks noGrp="1" noRot="1" noChangeArrowheads="1"/>
          </p:cNvSpPr>
          <p:nvPr>
            <p:ph type="body" idx="1"/>
          </p:nvPr>
        </p:nvSpPr>
        <p:spPr>
          <a:xfrm>
            <a:off x="685800" y="1196975"/>
            <a:ext cx="7772400" cy="4899025"/>
          </a:xfrm>
        </p:spPr>
        <p:txBody>
          <a:bodyPr/>
          <a:lstStyle/>
          <a:p>
            <a:pPr eaLnBrk="1" hangingPunct="1"/>
            <a:r>
              <a:rPr lang="zh-CN" altLang="en-US">
                <a:solidFill>
                  <a:srgbClr val="006600"/>
                </a:solidFill>
                <a:ea typeface="隶书" pitchFamily="49" charset="-122"/>
              </a:rPr>
              <a:t>基本概念</a:t>
            </a:r>
          </a:p>
          <a:p>
            <a:pPr eaLnBrk="1" hangingPunct="1"/>
            <a:r>
              <a:rPr lang="zh-CN" altLang="en-US">
                <a:solidFill>
                  <a:srgbClr val="006600"/>
                </a:solidFill>
                <a:ea typeface="隶书" pitchFamily="49" charset="-122"/>
              </a:rPr>
              <a:t>发展历程</a:t>
            </a:r>
          </a:p>
          <a:p>
            <a:pPr eaLnBrk="1" hangingPunct="1"/>
            <a:r>
              <a:rPr lang="zh-CN" altLang="en-US">
                <a:solidFill>
                  <a:srgbClr val="006600"/>
                </a:solidFill>
                <a:ea typeface="隶书" pitchFamily="49" charset="-122"/>
              </a:rPr>
              <a:t>开环、闭环</a:t>
            </a:r>
          </a:p>
          <a:p>
            <a:pPr eaLnBrk="1" hangingPunct="1"/>
            <a:r>
              <a:rPr lang="zh-CN" altLang="en-US">
                <a:solidFill>
                  <a:srgbClr val="006600"/>
                </a:solidFill>
                <a:ea typeface="隶书" pitchFamily="49" charset="-122"/>
              </a:rPr>
              <a:t>反馈概念</a:t>
            </a:r>
          </a:p>
          <a:p>
            <a:pPr eaLnBrk="1" hangingPunct="1"/>
            <a:r>
              <a:rPr lang="zh-CN" altLang="en-US">
                <a:solidFill>
                  <a:srgbClr val="006600"/>
                </a:solidFill>
                <a:ea typeface="隶书" pitchFamily="49" charset="-122"/>
              </a:rPr>
              <a:t>方框图</a:t>
            </a:r>
          </a:p>
          <a:p>
            <a:pPr eaLnBrk="1" hangingPunct="1"/>
            <a:r>
              <a:rPr lang="zh-CN" altLang="en-US">
                <a:solidFill>
                  <a:srgbClr val="006600"/>
                </a:solidFill>
                <a:ea typeface="隶书" pitchFamily="49" charset="-122"/>
              </a:rPr>
              <a:t>性能指标：稳、准、快</a:t>
            </a:r>
          </a:p>
        </p:txBody>
      </p:sp>
      <p:sp>
        <p:nvSpPr>
          <p:cNvPr id="233475" name="Rectangle 3">
            <a:extLst>
              <a:ext uri="{FF2B5EF4-FFF2-40B4-BE49-F238E27FC236}">
                <a16:creationId xmlns:a16="http://schemas.microsoft.com/office/drawing/2014/main" id="{152A7520-3A9E-71E9-372D-5E5F64331A79}"/>
              </a:ext>
            </a:extLst>
          </p:cNvPr>
          <p:cNvSpPr>
            <a:spLocks noChangeArrowheads="1"/>
          </p:cNvSpPr>
          <p:nvPr/>
        </p:nvSpPr>
        <p:spPr bwMode="auto">
          <a:xfrm>
            <a:off x="539750" y="0"/>
            <a:ext cx="7772400" cy="1143000"/>
          </a:xfrm>
          <a:prstGeom prst="rect">
            <a:avLst/>
          </a:prstGeom>
          <a:noFill/>
          <a:ln w="9525">
            <a:noFill/>
            <a:miter lim="800000"/>
            <a:headEnd/>
            <a:tailEnd/>
          </a:ln>
          <a:effectLst/>
        </p:spPr>
        <p:txBody>
          <a:bodyPr anchor="ctr"/>
          <a:lstStyle/>
          <a:p>
            <a:pPr algn="ctr" eaLnBrk="1" hangingPunct="1">
              <a:defRPr/>
            </a:pPr>
            <a:r>
              <a:rPr lang="en-US" altLang="zh-CN" sz="3600" b="1">
                <a:solidFill>
                  <a:schemeClr val="tx2"/>
                </a:solidFill>
                <a:effectLst>
                  <a:outerShdw blurRad="38100" dist="38100" dir="2700000" algn="tl">
                    <a:srgbClr val="DDDDDD"/>
                  </a:outerShdw>
                </a:effectLst>
                <a:latin typeface="Arial" charset="0"/>
                <a:ea typeface="宋体" charset="0"/>
                <a:cs typeface="宋体" charset="0"/>
              </a:rPr>
              <a:t>1.5 </a:t>
            </a:r>
            <a:r>
              <a:rPr lang="zh-CN" altLang="en-US" sz="3600" b="1">
                <a:solidFill>
                  <a:schemeClr val="tx2"/>
                </a:solidFill>
                <a:effectLst>
                  <a:outerShdw blurRad="38100" dist="38100" dir="2700000" algn="tl">
                    <a:srgbClr val="DDDDDD"/>
                  </a:outerShdw>
                </a:effectLst>
                <a:latin typeface="Arial" charset="0"/>
                <a:ea typeface="宋体" charset="0"/>
                <a:cs typeface="宋体" charset="0"/>
              </a:rPr>
              <a:t>小结</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A366D9F6-AE5A-D954-0BC5-49491F160FD1}"/>
              </a:ext>
            </a:extLst>
          </p:cNvPr>
          <p:cNvSpPr>
            <a:spLocks noGrp="1" noRot="1" noChangeArrowheads="1"/>
          </p:cNvSpPr>
          <p:nvPr>
            <p:ph type="title"/>
          </p:nvPr>
        </p:nvSpPr>
        <p:spPr/>
        <p:txBody>
          <a:bodyPr/>
          <a:lstStyle/>
          <a:p>
            <a:pPr eaLnBrk="1" hangingPunct="1"/>
            <a:r>
              <a:rPr lang="zh-CN" altLang="en-US" b="1"/>
              <a:t>作业</a:t>
            </a:r>
          </a:p>
        </p:txBody>
      </p:sp>
      <p:sp>
        <p:nvSpPr>
          <p:cNvPr id="78850" name="Rectangle 3">
            <a:extLst>
              <a:ext uri="{FF2B5EF4-FFF2-40B4-BE49-F238E27FC236}">
                <a16:creationId xmlns:a16="http://schemas.microsoft.com/office/drawing/2014/main" id="{42EBB55E-7857-2AD1-B030-E4FF2AB8B308}"/>
              </a:ext>
            </a:extLst>
          </p:cNvPr>
          <p:cNvSpPr>
            <a:spLocks noGrp="1" noRot="1" noChangeArrowheads="1"/>
          </p:cNvSpPr>
          <p:nvPr>
            <p:ph type="body" idx="1"/>
          </p:nvPr>
        </p:nvSpPr>
        <p:spPr/>
        <p:txBody>
          <a:bodyPr/>
          <a:lstStyle/>
          <a:p>
            <a:pPr eaLnBrk="1" hangingPunct="1"/>
            <a:r>
              <a:rPr lang="en-US" altLang="zh-CN"/>
              <a:t>1-2</a:t>
            </a:r>
          </a:p>
          <a:p>
            <a:pPr eaLnBrk="1" hangingPunct="1"/>
            <a:endParaRPr lang="en-US" altLang="zh-CN"/>
          </a:p>
          <a:p>
            <a:pPr eaLnBrk="1" hangingPunct="1"/>
            <a:r>
              <a:rPr lang="en-US" altLang="zh-CN"/>
              <a:t>1-5 </a:t>
            </a:r>
            <a:r>
              <a:rPr lang="zh-CN" altLang="en-US"/>
              <a:t>（开环、闭环）</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a:extLst>
              <a:ext uri="{FF2B5EF4-FFF2-40B4-BE49-F238E27FC236}">
                <a16:creationId xmlns:a16="http://schemas.microsoft.com/office/drawing/2014/main" id="{0BE26BDA-72E6-5BC6-CBD8-EDFD44ED08C9}"/>
              </a:ext>
            </a:extLst>
          </p:cNvPr>
          <p:cNvSpPr>
            <a:spLocks noGrp="1" noRot="1" noChangeArrowheads="1"/>
          </p:cNvSpPr>
          <p:nvPr>
            <p:ph type="title"/>
          </p:nvPr>
        </p:nvSpPr>
        <p:spPr>
          <a:xfrm>
            <a:off x="609600" y="228600"/>
            <a:ext cx="7772400" cy="1143000"/>
          </a:xfrm>
        </p:spPr>
        <p:txBody>
          <a:bodyPr/>
          <a:lstStyle/>
          <a:p>
            <a:pPr eaLnBrk="1" hangingPunct="1">
              <a:defRPr/>
            </a:pPr>
            <a:r>
              <a:rPr lang="en-US" altLang="zh-CN" sz="4000" b="1">
                <a:solidFill>
                  <a:schemeClr val="accent2"/>
                </a:solidFill>
                <a:effectLst>
                  <a:outerShdw blurRad="38100" dist="38100" dir="2700000" algn="tl">
                    <a:srgbClr val="DDDDDD"/>
                  </a:outerShdw>
                </a:effectLst>
              </a:rPr>
              <a:t>1.1 </a:t>
            </a:r>
            <a:r>
              <a:rPr lang="zh-CN" altLang="en-US" sz="4000" b="1">
                <a:solidFill>
                  <a:schemeClr val="accent2"/>
                </a:solidFill>
                <a:effectLst>
                  <a:outerShdw blurRad="38100" dist="38100" dir="2700000" algn="tl">
                    <a:srgbClr val="DDDDDD"/>
                  </a:outerShdw>
                </a:effectLst>
              </a:rPr>
              <a:t>自动控制的基本概念</a:t>
            </a:r>
          </a:p>
        </p:txBody>
      </p:sp>
      <p:sp>
        <p:nvSpPr>
          <p:cNvPr id="196611" name="Rectangle 3">
            <a:extLst>
              <a:ext uri="{FF2B5EF4-FFF2-40B4-BE49-F238E27FC236}">
                <a16:creationId xmlns:a16="http://schemas.microsoft.com/office/drawing/2014/main" id="{D0231070-2E51-63C6-14CC-E8BBC20B3C59}"/>
              </a:ext>
            </a:extLst>
          </p:cNvPr>
          <p:cNvSpPr>
            <a:spLocks noGrp="1" noRot="1" noChangeArrowheads="1"/>
          </p:cNvSpPr>
          <p:nvPr>
            <p:ph type="body" idx="1"/>
          </p:nvPr>
        </p:nvSpPr>
        <p:spPr>
          <a:xfrm>
            <a:off x="179388" y="1524000"/>
            <a:ext cx="8521700" cy="5334000"/>
          </a:xfrm>
        </p:spPr>
        <p:txBody>
          <a:bodyPr/>
          <a:lstStyle/>
          <a:p>
            <a:pPr eaLnBrk="1" hangingPunct="1">
              <a:buFont typeface="Wingdings" pitchFamily="2" charset="2"/>
              <a:buNone/>
              <a:defRPr/>
            </a:pPr>
            <a:r>
              <a:rPr lang="en-US" altLang="zh-CN" sz="3600" b="1">
                <a:solidFill>
                  <a:srgbClr val="993300"/>
                </a:solidFill>
                <a:effectLst>
                  <a:outerShdw blurRad="38100" dist="38100" dir="2700000" algn="tl">
                    <a:srgbClr val="C0C0C0"/>
                  </a:outerShdw>
                </a:effectLst>
              </a:rPr>
              <a:t>1. </a:t>
            </a:r>
            <a:r>
              <a:rPr lang="zh-CN" altLang="en-US" sz="3600" b="1">
                <a:solidFill>
                  <a:srgbClr val="993300"/>
                </a:solidFill>
                <a:effectLst>
                  <a:outerShdw blurRad="38100" dist="38100" dir="2700000" algn="tl">
                    <a:srgbClr val="C0C0C0"/>
                  </a:outerShdw>
                </a:effectLst>
              </a:rPr>
              <a:t>自动控制技术及其应用</a:t>
            </a:r>
          </a:p>
          <a:p>
            <a:pPr algn="just" eaLnBrk="1" hangingPunct="1">
              <a:lnSpc>
                <a:spcPct val="120000"/>
              </a:lnSpc>
              <a:spcBef>
                <a:spcPct val="50000"/>
              </a:spcBef>
              <a:buFont typeface="Wingdings" pitchFamily="2" charset="2"/>
              <a:buNone/>
              <a:defRPr/>
            </a:pPr>
            <a:r>
              <a:rPr lang="zh-CN" altLang="en-US" sz="3600"/>
              <a:t>           </a:t>
            </a:r>
            <a:endParaRPr lang="zh-CN" altLang="en-US">
              <a:ea typeface="楷体_GB2312" pitchFamily="49" charset="-122"/>
            </a:endParaRPr>
          </a:p>
        </p:txBody>
      </p:sp>
      <p:pic>
        <p:nvPicPr>
          <p:cNvPr id="30723" name="Picture 4" descr="GY_016">
            <a:extLst>
              <a:ext uri="{FF2B5EF4-FFF2-40B4-BE49-F238E27FC236}">
                <a16:creationId xmlns:a16="http://schemas.microsoft.com/office/drawing/2014/main" id="{34289BC0-E13C-BD95-5156-165B3B8E71C7}"/>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692275" y="2276475"/>
            <a:ext cx="2016125" cy="187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5" descr="Q_047">
            <a:extLst>
              <a:ext uri="{FF2B5EF4-FFF2-40B4-BE49-F238E27FC236}">
                <a16:creationId xmlns:a16="http://schemas.microsoft.com/office/drawing/2014/main" id="{5C56286E-DD0C-72D1-3D7E-06311B2BAAC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076825" y="2276475"/>
            <a:ext cx="1450975"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5" name="Picture 6" descr="GY_017">
            <a:extLst>
              <a:ext uri="{FF2B5EF4-FFF2-40B4-BE49-F238E27FC236}">
                <a16:creationId xmlns:a16="http://schemas.microsoft.com/office/drawing/2014/main" id="{5AAFEEFD-4417-E3C3-D035-4D6B0EF36756}"/>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771775" y="4148138"/>
            <a:ext cx="944563" cy="151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6" name="Picture 7" descr="GY_019">
            <a:extLst>
              <a:ext uri="{FF2B5EF4-FFF2-40B4-BE49-F238E27FC236}">
                <a16:creationId xmlns:a16="http://schemas.microsoft.com/office/drawing/2014/main" id="{2B47DCF2-8DB7-C94E-0879-99CD46006615}"/>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5221288" y="4219575"/>
            <a:ext cx="1727200" cy="1382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7" name="Picture 8" descr="GY_009">
            <a:extLst>
              <a:ext uri="{FF2B5EF4-FFF2-40B4-BE49-F238E27FC236}">
                <a16:creationId xmlns:a16="http://schemas.microsoft.com/office/drawing/2014/main" id="{F86792F6-1898-3314-45F9-8C5C501A92CE}"/>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3708400" y="2276475"/>
            <a:ext cx="1360488"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8" name="Picture 9" descr="GY_007">
            <a:extLst>
              <a:ext uri="{FF2B5EF4-FFF2-40B4-BE49-F238E27FC236}">
                <a16:creationId xmlns:a16="http://schemas.microsoft.com/office/drawing/2014/main" id="{397E2619-6042-B10B-CAED-528973E2730F}"/>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3779838" y="4219575"/>
            <a:ext cx="144145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9" name="Picture 10" descr="PL_068">
            <a:extLst>
              <a:ext uri="{FF2B5EF4-FFF2-40B4-BE49-F238E27FC236}">
                <a16:creationId xmlns:a16="http://schemas.microsoft.com/office/drawing/2014/main" id="{93A3ED86-5274-CCE8-77C3-EA09D5CFB4C4}"/>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1836738" y="4148138"/>
            <a:ext cx="912812" cy="169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4">
            <a:extLst>
              <a:ext uri="{FF2B5EF4-FFF2-40B4-BE49-F238E27FC236}">
                <a16:creationId xmlns:a16="http://schemas.microsoft.com/office/drawing/2014/main" id="{D9AD23C7-0A84-830B-0B9C-9C14046115ED}"/>
              </a:ext>
            </a:extLst>
          </p:cNvPr>
          <p:cNvSpPr>
            <a:spLocks noChangeArrowheads="1"/>
          </p:cNvSpPr>
          <p:nvPr/>
        </p:nvSpPr>
        <p:spPr bwMode="auto">
          <a:xfrm>
            <a:off x="755650" y="836613"/>
            <a:ext cx="7416800" cy="521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r>
              <a:rPr lang="en-US" altLang="zh-CN" sz="2800">
                <a:latin typeface="楷体_GB2312" pitchFamily="49" charset="-122"/>
                <a:ea typeface="楷体_GB2312" pitchFamily="49" charset="-122"/>
              </a:rPr>
              <a:t>   </a:t>
            </a:r>
            <a:r>
              <a:rPr lang="zh-CN" altLang="en-US" sz="2800">
                <a:latin typeface="楷体_GB2312" pitchFamily="49" charset="-122"/>
                <a:ea typeface="楷体_GB2312" pitchFamily="49" charset="-122"/>
              </a:rPr>
              <a:t>在现代科学技术的众多领域中，自动控制技术起着越来越重要的作用。如</a:t>
            </a:r>
            <a:r>
              <a:rPr lang="zh-CN" altLang="en-US" sz="2800">
                <a:solidFill>
                  <a:schemeClr val="tx2"/>
                </a:solidFill>
                <a:latin typeface="楷体_GB2312" pitchFamily="49" charset="-122"/>
                <a:ea typeface="楷体_GB2312" pitchFamily="49" charset="-122"/>
              </a:rPr>
              <a:t>数控车床</a:t>
            </a:r>
            <a:r>
              <a:rPr lang="zh-CN" altLang="en-US" sz="2800">
                <a:latin typeface="楷体_GB2312" pitchFamily="49" charset="-122"/>
                <a:ea typeface="楷体_GB2312" pitchFamily="49" charset="-122"/>
              </a:rPr>
              <a:t>按预定程序自动切削，</a:t>
            </a:r>
            <a:r>
              <a:rPr lang="zh-CN" altLang="en-US" sz="2800">
                <a:solidFill>
                  <a:schemeClr val="tx2"/>
                </a:solidFill>
                <a:latin typeface="楷体_GB2312" pitchFamily="49" charset="-122"/>
                <a:ea typeface="楷体_GB2312" pitchFamily="49" charset="-122"/>
              </a:rPr>
              <a:t>人造卫星</a:t>
            </a:r>
            <a:r>
              <a:rPr lang="zh-CN" altLang="en-US" sz="2800">
                <a:latin typeface="楷体_GB2312" pitchFamily="49" charset="-122"/>
                <a:ea typeface="楷体_GB2312" pitchFamily="49" charset="-122"/>
              </a:rPr>
              <a:t>准确进入预定轨道并回收等。</a:t>
            </a:r>
          </a:p>
          <a:p>
            <a:pPr eaLnBrk="1" hangingPunct="1">
              <a:spcBef>
                <a:spcPct val="0"/>
              </a:spcBef>
              <a:buClrTx/>
              <a:buFontTx/>
              <a:buNone/>
            </a:pPr>
            <a:r>
              <a:rPr lang="zh-CN" altLang="en-US" sz="2800">
                <a:latin typeface="楷体_GB2312" pitchFamily="49" charset="-122"/>
                <a:ea typeface="楷体_GB2312" pitchFamily="49" charset="-122"/>
              </a:rPr>
              <a:t>   除了在工业</a:t>
            </a:r>
            <a:r>
              <a:rPr lang="en-US" altLang="zh-CN" sz="2800">
                <a:latin typeface="楷体_GB2312" pitchFamily="49" charset="-122"/>
                <a:ea typeface="楷体_GB2312" pitchFamily="49" charset="-122"/>
              </a:rPr>
              <a:t>(</a:t>
            </a:r>
            <a:r>
              <a:rPr lang="zh-CN" altLang="en-US" sz="2800">
                <a:latin typeface="楷体_GB2312" pitchFamily="49" charset="-122"/>
                <a:ea typeface="楷体_GB2312" pitchFamily="49" charset="-122"/>
              </a:rPr>
              <a:t>化工、冶金</a:t>
            </a:r>
            <a:r>
              <a:rPr lang="en-US" altLang="zh-CN" sz="2800">
                <a:latin typeface="楷体_GB2312" pitchFamily="49" charset="-122"/>
                <a:ea typeface="楷体_GB2312" pitchFamily="49" charset="-122"/>
              </a:rPr>
              <a:t>)</a:t>
            </a:r>
            <a:r>
              <a:rPr lang="zh-CN" altLang="en-US" sz="2800">
                <a:latin typeface="楷体_GB2312" pitchFamily="49" charset="-122"/>
                <a:ea typeface="楷体_GB2312" pitchFamily="49" charset="-122"/>
              </a:rPr>
              <a:t>上广泛应用外，近几十年来，随着计算机技术的发展和应用，在宇航、机器人控制、导弹制导、核动力等高新技术领域中，自动控制技术更具特别重要的作用。不仅如此，自动控制技术的应用范围现在已扩展到生物、医学、环境、经济管理和其它许多社会生活领域中，自动控制已成为现代社会生活中不可缺少的一部分。</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585490AB-D64B-E30B-6C46-33D6070D577A}"/>
              </a:ext>
            </a:extLst>
          </p:cNvPr>
          <p:cNvSpPr>
            <a:spLocks noGrp="1" noChangeArrowheads="1"/>
          </p:cNvSpPr>
          <p:nvPr>
            <p:ph type="body" idx="1"/>
          </p:nvPr>
        </p:nvSpPr>
        <p:spPr>
          <a:xfrm>
            <a:off x="755650" y="1484313"/>
            <a:ext cx="7772400" cy="4537075"/>
          </a:xfrm>
          <a:noFill/>
        </p:spPr>
        <p:txBody>
          <a:bodyPr/>
          <a:lstStyle/>
          <a:p>
            <a:pPr algn="just" eaLnBrk="1" hangingPunct="1">
              <a:lnSpc>
                <a:spcPct val="120000"/>
              </a:lnSpc>
              <a:buClr>
                <a:srgbClr val="FFCC00"/>
              </a:buClr>
              <a:buFont typeface="Wingdings" pitchFamily="2" charset="2"/>
              <a:buNone/>
            </a:pPr>
            <a:r>
              <a:rPr lang="en-US" altLang="zh-CN" sz="2400">
                <a:solidFill>
                  <a:schemeClr val="tx2"/>
                </a:solidFill>
              </a:rPr>
              <a:t>        </a:t>
            </a:r>
            <a:r>
              <a:rPr lang="zh-CN" altLang="en-US" sz="2400">
                <a:ea typeface="楷体_GB2312" pitchFamily="49" charset="-122"/>
              </a:rPr>
              <a:t>自动控制系统的功能和组成是多种多样的，其结构有简单也有复杂。它可以只控制一个物理量，也可以控制多个物理量甚至一个企业机构的全部生产和管理过程；它可以是一个具体的工程系统，也可以是比较抽象的社会系统、生态系统或经济系统</a:t>
            </a:r>
            <a:r>
              <a:rPr lang="zh-CN" altLang="en-US">
                <a:ea typeface="楷体_GB2312" pitchFamily="49" charset="-122"/>
              </a:rPr>
              <a:t>。</a:t>
            </a:r>
          </a:p>
          <a:p>
            <a:pPr eaLnBrk="1" hangingPunct="1">
              <a:buFont typeface="Wingdings" pitchFamily="2" charset="2"/>
              <a:buNone/>
            </a:pPr>
            <a:endParaRPr lang="en-US" altLang="zh-CN">
              <a:ea typeface="楷体_GB2312" pitchFamily="49" charset="-122"/>
            </a:endParaRPr>
          </a:p>
        </p:txBody>
      </p:sp>
      <p:sp>
        <p:nvSpPr>
          <p:cNvPr id="197635" name="Rectangle 3">
            <a:extLst>
              <a:ext uri="{FF2B5EF4-FFF2-40B4-BE49-F238E27FC236}">
                <a16:creationId xmlns:a16="http://schemas.microsoft.com/office/drawing/2014/main" id="{EFFE6A31-7419-F74E-0C7C-25628D02AD3F}"/>
              </a:ext>
            </a:extLst>
          </p:cNvPr>
          <p:cNvSpPr>
            <a:spLocks noGrp="1" noChangeArrowheads="1"/>
          </p:cNvSpPr>
          <p:nvPr>
            <p:ph type="title"/>
          </p:nvPr>
        </p:nvSpPr>
        <p:spPr>
          <a:xfrm>
            <a:off x="611188" y="188913"/>
            <a:ext cx="7772400" cy="1143000"/>
          </a:xfrm>
        </p:spPr>
        <p:txBody>
          <a:bodyPr/>
          <a:lstStyle/>
          <a:p>
            <a:pPr eaLnBrk="1" hangingPunct="1">
              <a:defRPr/>
            </a:pPr>
            <a:r>
              <a:rPr lang="en-US" altLang="zh-CN" sz="3600" b="1">
                <a:effectLst>
                  <a:outerShdw blurRad="38100" dist="38100" dir="2700000" algn="tl">
                    <a:srgbClr val="C0C0C0"/>
                  </a:outerShdw>
                </a:effectLst>
              </a:rPr>
              <a:t>1.1 </a:t>
            </a:r>
            <a:r>
              <a:rPr lang="zh-CN" altLang="en-US" sz="3600" b="1">
                <a:effectLst>
                  <a:outerShdw blurRad="38100" dist="38100" dir="2700000" algn="tl">
                    <a:srgbClr val="C0C0C0"/>
                  </a:outerShdw>
                </a:effectLst>
              </a:rPr>
              <a:t>自动控制的基本概念</a:t>
            </a:r>
            <a:r>
              <a:rPr lang="en-US" altLang="zh-CN" sz="3600" b="1">
                <a:effectLst>
                  <a:outerShdw blurRad="38100" dist="38100" dir="2700000" algn="tl">
                    <a:srgbClr val="C0C0C0"/>
                  </a:outerShdw>
                </a:effectLst>
              </a:rPr>
              <a:t>(</a:t>
            </a:r>
            <a:r>
              <a:rPr lang="zh-CN" altLang="en-US" sz="3600" b="1">
                <a:effectLst>
                  <a:outerShdw blurRad="38100" dist="38100" dir="2700000" algn="tl">
                    <a:srgbClr val="C0C0C0"/>
                  </a:outerShdw>
                </a:effectLst>
              </a:rPr>
              <a:t>续</a:t>
            </a:r>
            <a:r>
              <a:rPr lang="en-US" altLang="zh-CN" sz="3600" b="1">
                <a:effectLst>
                  <a:outerShdw blurRad="38100" dist="38100" dir="2700000" algn="tl">
                    <a:srgbClr val="C0C0C0"/>
                  </a:outerShdw>
                </a:effectLst>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98658" name="Rectangle 2">
            <a:extLst>
              <a:ext uri="{FF2B5EF4-FFF2-40B4-BE49-F238E27FC236}">
                <a16:creationId xmlns:a16="http://schemas.microsoft.com/office/drawing/2014/main" id="{34F57A9A-B528-0AA5-773B-5F952D571BEA}"/>
              </a:ext>
            </a:extLst>
          </p:cNvPr>
          <p:cNvSpPr>
            <a:spLocks noGrp="1" noRot="1" noChangeArrowheads="1"/>
          </p:cNvSpPr>
          <p:nvPr>
            <p:ph type="body" sz="half" idx="1"/>
          </p:nvPr>
        </p:nvSpPr>
        <p:spPr>
          <a:xfrm>
            <a:off x="900113" y="981075"/>
            <a:ext cx="7086600" cy="2286000"/>
          </a:xfrm>
        </p:spPr>
        <p:txBody>
          <a:bodyPr/>
          <a:lstStyle/>
          <a:p>
            <a:pPr algn="just" eaLnBrk="1" hangingPunct="1">
              <a:lnSpc>
                <a:spcPct val="120000"/>
              </a:lnSpc>
              <a:buClr>
                <a:srgbClr val="FB3413"/>
              </a:buClr>
              <a:buFont typeface="Wingdings" pitchFamily="2" charset="2"/>
              <a:buChar char="v"/>
            </a:pPr>
            <a:r>
              <a:rPr lang="zh-CN" altLang="en-US" b="1">
                <a:solidFill>
                  <a:srgbClr val="FB3413"/>
                </a:solidFill>
              </a:rPr>
              <a:t>自动控制：</a:t>
            </a:r>
            <a:r>
              <a:rPr lang="zh-CN" altLang="en-US" sz="2400" b="1">
                <a:solidFill>
                  <a:srgbClr val="A71101"/>
                </a:solidFill>
                <a:ea typeface="楷体_GB2312" pitchFamily="49" charset="-122"/>
                <a:hlinkClick r:id="rId3" action="ppaction://program"/>
              </a:rPr>
              <a:t>自动控制</a:t>
            </a:r>
            <a:r>
              <a:rPr lang="zh-CN" altLang="en-US" sz="2400" b="1">
                <a:solidFill>
                  <a:srgbClr val="A71101"/>
                </a:solidFill>
                <a:ea typeface="楷体_GB2312" pitchFamily="49" charset="-122"/>
              </a:rPr>
              <a:t>，就是在没有人直接参与的情况下，利用外加的设备或装置（</a:t>
            </a:r>
            <a:r>
              <a:rPr lang="zh-CN" altLang="en-US" sz="2400" b="1">
                <a:solidFill>
                  <a:schemeClr val="tx2"/>
                </a:solidFill>
                <a:ea typeface="楷体_GB2312" pitchFamily="49" charset="-122"/>
              </a:rPr>
              <a:t>控制装置</a:t>
            </a:r>
            <a:r>
              <a:rPr lang="zh-CN" altLang="en-US" sz="2400" b="1">
                <a:solidFill>
                  <a:srgbClr val="A71101"/>
                </a:solidFill>
                <a:ea typeface="楷体_GB2312" pitchFamily="49" charset="-122"/>
              </a:rPr>
              <a:t>），使机器、设备或生产过程（</a:t>
            </a:r>
            <a:r>
              <a:rPr lang="zh-CN" altLang="en-US" sz="2400" b="1">
                <a:solidFill>
                  <a:schemeClr val="tx2"/>
                </a:solidFill>
                <a:ea typeface="楷体_GB2312" pitchFamily="49" charset="-122"/>
              </a:rPr>
              <a:t>控制对象</a:t>
            </a:r>
            <a:r>
              <a:rPr lang="zh-CN" altLang="en-US" sz="2400" b="1">
                <a:solidFill>
                  <a:srgbClr val="A71101"/>
                </a:solidFill>
                <a:ea typeface="楷体_GB2312" pitchFamily="49" charset="-122"/>
              </a:rPr>
              <a:t>）的某个工作状态或参数（</a:t>
            </a:r>
            <a:r>
              <a:rPr lang="zh-CN" altLang="en-US" sz="2400" b="1">
                <a:solidFill>
                  <a:schemeClr val="tx2"/>
                </a:solidFill>
                <a:ea typeface="楷体_GB2312" pitchFamily="49" charset="-122"/>
              </a:rPr>
              <a:t>被控量</a:t>
            </a:r>
            <a:r>
              <a:rPr lang="zh-CN" altLang="en-US" sz="2400" b="1">
                <a:solidFill>
                  <a:srgbClr val="A71101"/>
                </a:solidFill>
                <a:ea typeface="楷体_GB2312" pitchFamily="49" charset="-122"/>
              </a:rPr>
              <a:t>）自动地按照预定的规律运行。与</a:t>
            </a:r>
            <a:r>
              <a:rPr lang="zh-CN" altLang="en-US" sz="2400" b="1">
                <a:solidFill>
                  <a:srgbClr val="A71101"/>
                </a:solidFill>
                <a:ea typeface="楷体_GB2312" pitchFamily="49" charset="-122"/>
                <a:hlinkClick r:id="rId3" action="ppaction://program"/>
              </a:rPr>
              <a:t>手动控制</a:t>
            </a:r>
            <a:r>
              <a:rPr lang="zh-CN" altLang="en-US" sz="2400" b="1">
                <a:solidFill>
                  <a:srgbClr val="A71101"/>
                </a:solidFill>
                <a:ea typeface="楷体_GB2312" pitchFamily="49" charset="-122"/>
              </a:rPr>
              <a:t>相反。</a:t>
            </a:r>
          </a:p>
          <a:p>
            <a:pPr algn="just" eaLnBrk="1" hangingPunct="1">
              <a:lnSpc>
                <a:spcPct val="120000"/>
              </a:lnSpc>
              <a:buClr>
                <a:srgbClr val="FB3413"/>
              </a:buClr>
              <a:buFont typeface="Wingdings" pitchFamily="2" charset="2"/>
              <a:buNone/>
            </a:pPr>
            <a:r>
              <a:rPr lang="zh-CN" altLang="en-US" sz="2400" b="1">
                <a:solidFill>
                  <a:srgbClr val="A71101"/>
                </a:solidFill>
                <a:ea typeface="楷体_GB2312" pitchFamily="49" charset="-122"/>
              </a:rPr>
              <a:t>   （实例：</a:t>
            </a:r>
            <a:r>
              <a:rPr lang="zh-CN" altLang="en-US" sz="2400" b="1">
                <a:solidFill>
                  <a:srgbClr val="A71101"/>
                </a:solidFill>
                <a:ea typeface="楷体_GB2312" pitchFamily="49" charset="-122"/>
                <a:hlinkClick r:id="rId4" action="ppaction://program"/>
              </a:rPr>
              <a:t>代步车</a:t>
            </a:r>
            <a:r>
              <a:rPr lang="zh-CN" altLang="en-US" sz="2400" b="1">
                <a:solidFill>
                  <a:srgbClr val="A71101"/>
                </a:solidFill>
                <a:ea typeface="楷体_GB2312" pitchFamily="49" charset="-122"/>
              </a:rPr>
              <a:t>，及其</a:t>
            </a:r>
            <a:r>
              <a:rPr lang="zh-CN" altLang="en-US" sz="2400" b="1">
                <a:solidFill>
                  <a:srgbClr val="A71101"/>
                </a:solidFill>
                <a:ea typeface="楷体_GB2312" pitchFamily="49" charset="-122"/>
                <a:hlinkClick r:id="rId5" action="ppaction://program"/>
              </a:rPr>
              <a:t>商业应用</a:t>
            </a:r>
            <a:r>
              <a:rPr lang="zh-CN" altLang="en-US" sz="2400" b="1">
                <a:solidFill>
                  <a:srgbClr val="A71101"/>
                </a:solidFill>
                <a:ea typeface="楷体_GB2312" pitchFamily="49" charset="-122"/>
              </a:rPr>
              <a:t>）</a:t>
            </a:r>
          </a:p>
        </p:txBody>
      </p:sp>
      <p:sp>
        <p:nvSpPr>
          <p:cNvPr id="198659" name="Rectangle 3">
            <a:extLst>
              <a:ext uri="{FF2B5EF4-FFF2-40B4-BE49-F238E27FC236}">
                <a16:creationId xmlns:a16="http://schemas.microsoft.com/office/drawing/2014/main" id="{873F12B7-55C1-54E5-7C5E-7EEFA06BB482}"/>
              </a:ext>
            </a:extLst>
          </p:cNvPr>
          <p:cNvSpPr>
            <a:spLocks noGrp="1" noRot="1" noChangeArrowheads="1"/>
          </p:cNvSpPr>
          <p:nvPr>
            <p:ph type="body" sz="half" idx="2"/>
          </p:nvPr>
        </p:nvSpPr>
        <p:spPr>
          <a:xfrm>
            <a:off x="827088" y="3810000"/>
            <a:ext cx="7467600" cy="3048000"/>
          </a:xfrm>
        </p:spPr>
        <p:txBody>
          <a:bodyPr/>
          <a:lstStyle/>
          <a:p>
            <a:pPr algn="just" eaLnBrk="1" hangingPunct="1">
              <a:lnSpc>
                <a:spcPct val="120000"/>
              </a:lnSpc>
              <a:buClr>
                <a:srgbClr val="FB3413"/>
              </a:buClr>
              <a:buFont typeface="Wingdings" pitchFamily="2" charset="2"/>
              <a:buChar char="v"/>
            </a:pPr>
            <a:r>
              <a:rPr lang="zh-CN" altLang="en-US" b="1">
                <a:solidFill>
                  <a:srgbClr val="FB3413"/>
                </a:solidFill>
              </a:rPr>
              <a:t>自动控制系统：</a:t>
            </a:r>
            <a:r>
              <a:rPr lang="zh-CN" altLang="en-US" sz="2400" b="1">
                <a:solidFill>
                  <a:srgbClr val="A71101"/>
                </a:solidFill>
                <a:ea typeface="楷体_GB2312" pitchFamily="49" charset="-122"/>
              </a:rPr>
              <a:t>是指能够对被控对象的工作状态进行自动控制的系统。它一般由控制装置和被控对象组成。被控制对象是指那些要求实现自动控制的机器、设备或生产过程。控制装置是指对被控对象起控制作用的设备总体（含</a:t>
            </a:r>
            <a:r>
              <a:rPr lang="zh-CN" altLang="en-US" sz="2400" b="1">
                <a:solidFill>
                  <a:schemeClr val="tx2"/>
                </a:solidFill>
                <a:ea typeface="楷体_GB2312" pitchFamily="49" charset="-122"/>
              </a:rPr>
              <a:t>执行器</a:t>
            </a:r>
            <a:r>
              <a:rPr lang="zh-CN" altLang="en-US" sz="2400" b="1">
                <a:solidFill>
                  <a:srgbClr val="A71101"/>
                </a:solidFill>
                <a:ea typeface="楷体_GB2312" pitchFamily="49" charset="-122"/>
              </a:rPr>
              <a:t>和</a:t>
            </a:r>
            <a:r>
              <a:rPr lang="zh-CN" altLang="en-US" sz="2400" b="1">
                <a:solidFill>
                  <a:schemeClr val="tx2"/>
                </a:solidFill>
                <a:ea typeface="楷体_GB2312" pitchFamily="49" charset="-122"/>
              </a:rPr>
              <a:t>检测器</a:t>
            </a:r>
            <a:r>
              <a:rPr lang="zh-CN" altLang="en-US" sz="2400" b="1">
                <a:solidFill>
                  <a:srgbClr val="A71101"/>
                </a:solidFill>
                <a:ea typeface="楷体_GB2312" pitchFamily="49" charset="-122"/>
              </a:rPr>
              <a:t>）。</a:t>
            </a:r>
          </a:p>
        </p:txBody>
      </p:sp>
      <p:sp>
        <p:nvSpPr>
          <p:cNvPr id="198660" name="Rectangle 4">
            <a:extLst>
              <a:ext uri="{FF2B5EF4-FFF2-40B4-BE49-F238E27FC236}">
                <a16:creationId xmlns:a16="http://schemas.microsoft.com/office/drawing/2014/main" id="{9D9BA693-67C0-EAE6-E16F-3F65F619628C}"/>
              </a:ext>
            </a:extLst>
          </p:cNvPr>
          <p:cNvSpPr>
            <a:spLocks noGrp="1" noChangeArrowheads="1"/>
          </p:cNvSpPr>
          <p:nvPr>
            <p:ph type="title"/>
          </p:nvPr>
        </p:nvSpPr>
        <p:spPr>
          <a:xfrm>
            <a:off x="611188" y="0"/>
            <a:ext cx="7772400" cy="1143000"/>
          </a:xfrm>
        </p:spPr>
        <p:txBody>
          <a:bodyPr/>
          <a:lstStyle/>
          <a:p>
            <a:pPr eaLnBrk="1" hangingPunct="1">
              <a:defRPr/>
            </a:pPr>
            <a:r>
              <a:rPr lang="en-US" altLang="zh-CN" sz="3600" b="1">
                <a:effectLst>
                  <a:outerShdw blurRad="38100" dist="38100" dir="2700000" algn="tl">
                    <a:srgbClr val="C0C0C0"/>
                  </a:outerShdw>
                </a:effectLst>
              </a:rPr>
              <a:t>1.1 </a:t>
            </a:r>
            <a:r>
              <a:rPr lang="zh-CN" altLang="en-US" sz="3600" b="1">
                <a:effectLst>
                  <a:outerShdw blurRad="38100" dist="38100" dir="2700000" algn="tl">
                    <a:srgbClr val="C0C0C0"/>
                  </a:outerShdw>
                </a:effectLst>
              </a:rPr>
              <a:t>自动控制的基本概念</a:t>
            </a:r>
            <a:r>
              <a:rPr lang="en-US" altLang="zh-CN" sz="3600" b="1">
                <a:effectLst>
                  <a:outerShdw blurRad="38100" dist="38100" dir="2700000" algn="tl">
                    <a:srgbClr val="C0C0C0"/>
                  </a:outerShdw>
                </a:effectLst>
              </a:rPr>
              <a:t>(</a:t>
            </a:r>
            <a:r>
              <a:rPr lang="zh-CN" altLang="en-US" sz="3600" b="1">
                <a:effectLst>
                  <a:outerShdw blurRad="38100" dist="38100" dir="2700000" algn="tl">
                    <a:srgbClr val="C0C0C0"/>
                  </a:outerShdw>
                </a:effectLst>
              </a:rPr>
              <a:t>续</a:t>
            </a:r>
            <a:r>
              <a:rPr lang="en-US" altLang="zh-CN" sz="3600" b="1">
                <a:effectLst>
                  <a:outerShdw blurRad="38100" dist="38100" dir="2700000" algn="tl">
                    <a:srgbClr val="C0C0C0"/>
                  </a:outerShdw>
                </a:effectLst>
              </a:rPr>
              <a:t>)</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198658">
                                            <p:txEl>
                                              <p:pRg st="0" end="0"/>
                                            </p:txEl>
                                          </p:spTgt>
                                        </p:tgtEl>
                                        <p:attrNameLst>
                                          <p:attrName>style.visibility</p:attrName>
                                        </p:attrNameLst>
                                      </p:cBhvr>
                                      <p:to>
                                        <p:strVal val="visible"/>
                                      </p:to>
                                    </p:set>
                                    <p:animEffect transition="in" filter="fade">
                                      <p:cBhvr>
                                        <p:cTn id="7" dur="500"/>
                                        <p:tgtEl>
                                          <p:spTgt spid="198658">
                                            <p:txEl>
                                              <p:pRg st="0" end="0"/>
                                            </p:txEl>
                                          </p:spTgt>
                                        </p:tgtEl>
                                      </p:cBhvr>
                                    </p:animEffect>
                                    <p:anim calcmode="lin" valueType="num">
                                      <p:cBhvr>
                                        <p:cTn id="8" dur="500" fill="hold"/>
                                        <p:tgtEl>
                                          <p:spTgt spid="19865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9865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198658">
                                            <p:txEl>
                                              <p:pRg st="1" end="1"/>
                                            </p:txEl>
                                          </p:spTgt>
                                        </p:tgtEl>
                                        <p:attrNameLst>
                                          <p:attrName>style.visibility</p:attrName>
                                        </p:attrNameLst>
                                      </p:cBhvr>
                                      <p:to>
                                        <p:strVal val="visible"/>
                                      </p:to>
                                    </p:set>
                                    <p:animEffect transition="in" filter="fade">
                                      <p:cBhvr>
                                        <p:cTn id="14" dur="500"/>
                                        <p:tgtEl>
                                          <p:spTgt spid="198658">
                                            <p:txEl>
                                              <p:pRg st="1" end="1"/>
                                            </p:txEl>
                                          </p:spTgt>
                                        </p:tgtEl>
                                      </p:cBhvr>
                                    </p:animEffect>
                                    <p:anim calcmode="lin" valueType="num">
                                      <p:cBhvr>
                                        <p:cTn id="15" dur="500" fill="hold"/>
                                        <p:tgtEl>
                                          <p:spTgt spid="198658">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19865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198659">
                                            <p:txEl>
                                              <p:pRg st="0" end="0"/>
                                            </p:txEl>
                                          </p:spTgt>
                                        </p:tgtEl>
                                        <p:attrNameLst>
                                          <p:attrName>style.visibility</p:attrName>
                                        </p:attrNameLst>
                                      </p:cBhvr>
                                      <p:to>
                                        <p:strVal val="visible"/>
                                      </p:to>
                                    </p:set>
                                    <p:animEffect transition="in" filter="fade">
                                      <p:cBhvr>
                                        <p:cTn id="21" dur="1000"/>
                                        <p:tgtEl>
                                          <p:spTgt spid="198659">
                                            <p:txEl>
                                              <p:pRg st="0" end="0"/>
                                            </p:txEl>
                                          </p:spTgt>
                                        </p:tgtEl>
                                      </p:cBhvr>
                                    </p:animEffect>
                                    <p:anim calcmode="lin" valueType="num">
                                      <p:cBhvr>
                                        <p:cTn id="22" dur="1000" fill="hold"/>
                                        <p:tgtEl>
                                          <p:spTgt spid="198659">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9865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658" grpId="0" build="p"/>
      <p:bldP spid="198659"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0706" name="Rectangle 2">
            <a:extLst>
              <a:ext uri="{FF2B5EF4-FFF2-40B4-BE49-F238E27FC236}">
                <a16:creationId xmlns:a16="http://schemas.microsoft.com/office/drawing/2014/main" id="{5768FA2A-D658-B924-05EF-59DC8760AB38}"/>
              </a:ext>
            </a:extLst>
          </p:cNvPr>
          <p:cNvSpPr>
            <a:spLocks noGrp="1" noRot="1" noChangeArrowheads="1"/>
          </p:cNvSpPr>
          <p:nvPr>
            <p:ph type="body" sz="half" idx="1"/>
          </p:nvPr>
        </p:nvSpPr>
        <p:spPr>
          <a:xfrm>
            <a:off x="684213" y="2349500"/>
            <a:ext cx="7702550" cy="4114800"/>
          </a:xfrm>
        </p:spPr>
        <p:txBody>
          <a:bodyPr/>
          <a:lstStyle/>
          <a:p>
            <a:pPr algn="just" eaLnBrk="1" hangingPunct="1">
              <a:lnSpc>
                <a:spcPct val="130000"/>
              </a:lnSpc>
              <a:buClr>
                <a:srgbClr val="CC3300"/>
              </a:buClr>
              <a:buFont typeface="Wingdings" pitchFamily="2" charset="2"/>
              <a:buChar char="v"/>
            </a:pPr>
            <a:r>
              <a:rPr lang="zh-CN" altLang="en-US" b="1">
                <a:solidFill>
                  <a:srgbClr val="FB3413"/>
                </a:solidFill>
              </a:rPr>
              <a:t>方框图</a:t>
            </a:r>
            <a:r>
              <a:rPr lang="zh-CN" altLang="en-US" sz="2400" b="1">
                <a:solidFill>
                  <a:srgbClr val="FB3413"/>
                </a:solidFill>
              </a:rPr>
              <a:t>：</a:t>
            </a:r>
            <a:endParaRPr lang="zh-CN" altLang="en-US" sz="2400" b="1" i="1">
              <a:solidFill>
                <a:srgbClr val="CD6117"/>
              </a:solidFill>
              <a:latin typeface="宋体" panose="02010600030101010101" pitchFamily="2" charset="-122"/>
            </a:endParaRPr>
          </a:p>
          <a:p>
            <a:pPr lvl="1" algn="just" eaLnBrk="1" hangingPunct="1">
              <a:lnSpc>
                <a:spcPct val="130000"/>
              </a:lnSpc>
              <a:buClr>
                <a:srgbClr val="CC3300"/>
              </a:buClr>
              <a:buFont typeface="Wingdings" pitchFamily="2" charset="2"/>
              <a:buChar char="v"/>
            </a:pPr>
            <a:r>
              <a:rPr lang="zh-CN" altLang="en-US" sz="2400" b="1" i="1">
                <a:solidFill>
                  <a:srgbClr val="CD6117"/>
                </a:solidFill>
                <a:latin typeface="宋体" panose="02010600030101010101" pitchFamily="2" charset="-122"/>
              </a:rPr>
              <a:t>方框 </a:t>
            </a:r>
            <a:r>
              <a:rPr lang="zh-CN" altLang="en-US" sz="2400" b="1" i="1">
                <a:solidFill>
                  <a:srgbClr val="996600"/>
                </a:solidFill>
                <a:latin typeface="宋体" panose="02010600030101010101" pitchFamily="2" charset="-122"/>
              </a:rPr>
              <a:t> </a:t>
            </a:r>
            <a:r>
              <a:rPr lang="zh-CN" altLang="en-US" sz="2400" b="1" i="1">
                <a:solidFill>
                  <a:srgbClr val="FF9900"/>
                </a:solidFill>
                <a:latin typeface="宋体" panose="02010600030101010101" pitchFamily="2" charset="-122"/>
              </a:rPr>
              <a:t>   </a:t>
            </a:r>
            <a:r>
              <a:rPr lang="zh-CN" altLang="en-US" sz="2400">
                <a:latin typeface="楷体_GB2312" pitchFamily="49" charset="-122"/>
                <a:ea typeface="楷体_GB2312" pitchFamily="49" charset="-122"/>
              </a:rPr>
              <a:t>控制装置和被控对象分别用方框表示</a:t>
            </a:r>
          </a:p>
          <a:p>
            <a:pPr lvl="1" algn="just" eaLnBrk="1" hangingPunct="1">
              <a:lnSpc>
                <a:spcPct val="130000"/>
              </a:lnSpc>
              <a:buClr>
                <a:srgbClr val="CC3300"/>
              </a:buClr>
              <a:buFont typeface="Wingdings" pitchFamily="2" charset="2"/>
              <a:buChar char="v"/>
            </a:pPr>
            <a:r>
              <a:rPr lang="zh-CN" altLang="en-US" sz="2400" b="1" i="1">
                <a:solidFill>
                  <a:srgbClr val="CD6117"/>
                </a:solidFill>
                <a:latin typeface="宋体" panose="02010600030101010101" pitchFamily="2" charset="-122"/>
              </a:rPr>
              <a:t>信号线</a:t>
            </a:r>
            <a:r>
              <a:rPr lang="zh-CN" altLang="en-US" sz="2400" b="1" i="1">
                <a:solidFill>
                  <a:srgbClr val="FFCC00"/>
                </a:solidFill>
                <a:latin typeface="宋体" panose="02010600030101010101" pitchFamily="2" charset="-122"/>
              </a:rPr>
              <a:t>   </a:t>
            </a:r>
            <a:r>
              <a:rPr lang="zh-CN" altLang="en-US" sz="2400">
                <a:latin typeface="楷体_GB2312" pitchFamily="49" charset="-122"/>
                <a:ea typeface="楷体_GB2312" pitchFamily="49" charset="-122"/>
              </a:rPr>
              <a:t>方框的输入和输出以及它们之间的连接用带箭头的信号线表示</a:t>
            </a:r>
          </a:p>
          <a:p>
            <a:pPr lvl="1" algn="just" eaLnBrk="1" hangingPunct="1">
              <a:lnSpc>
                <a:spcPct val="130000"/>
              </a:lnSpc>
              <a:buClr>
                <a:srgbClr val="CC3300"/>
              </a:buClr>
              <a:buFont typeface="Wingdings" pitchFamily="2" charset="2"/>
              <a:buChar char="v"/>
            </a:pPr>
            <a:r>
              <a:rPr lang="zh-CN" altLang="en-US" sz="2400" b="1" i="1">
                <a:solidFill>
                  <a:srgbClr val="CD6117"/>
                </a:solidFill>
                <a:latin typeface="宋体" panose="02010600030101010101" pitchFamily="2" charset="-122"/>
              </a:rPr>
              <a:t>输入信号</a:t>
            </a:r>
            <a:r>
              <a:rPr lang="zh-CN" altLang="en-US" sz="2400" b="1" i="1">
                <a:solidFill>
                  <a:srgbClr val="FFCC00"/>
                </a:solidFill>
                <a:latin typeface="宋体" panose="02010600030101010101" pitchFamily="2" charset="-122"/>
              </a:rPr>
              <a:t> </a:t>
            </a:r>
            <a:r>
              <a:rPr lang="zh-CN" altLang="en-US" sz="2400">
                <a:latin typeface="楷体_GB2312" pitchFamily="49" charset="-122"/>
                <a:ea typeface="楷体_GB2312" pitchFamily="49" charset="-122"/>
              </a:rPr>
              <a:t>进入方框的信号</a:t>
            </a:r>
          </a:p>
          <a:p>
            <a:pPr lvl="1" algn="just" eaLnBrk="1" hangingPunct="1">
              <a:lnSpc>
                <a:spcPct val="130000"/>
              </a:lnSpc>
              <a:buClr>
                <a:srgbClr val="CC3300"/>
              </a:buClr>
              <a:buFont typeface="Wingdings" pitchFamily="2" charset="2"/>
              <a:buChar char="v"/>
            </a:pPr>
            <a:r>
              <a:rPr lang="zh-CN" altLang="en-US" sz="2400" b="1" i="1">
                <a:solidFill>
                  <a:srgbClr val="CD6117"/>
                </a:solidFill>
                <a:latin typeface="宋体" panose="02010600030101010101" pitchFamily="2" charset="-122"/>
              </a:rPr>
              <a:t>输出信号</a:t>
            </a:r>
            <a:r>
              <a:rPr lang="zh-CN" altLang="en-US" sz="2400" b="1" i="1">
                <a:solidFill>
                  <a:srgbClr val="FFCC00"/>
                </a:solidFill>
                <a:latin typeface="宋体" panose="02010600030101010101" pitchFamily="2" charset="-122"/>
              </a:rPr>
              <a:t> </a:t>
            </a:r>
            <a:r>
              <a:rPr lang="zh-CN" altLang="en-US" sz="2400">
                <a:latin typeface="楷体_GB2312" pitchFamily="49" charset="-122"/>
                <a:ea typeface="楷体_GB2312" pitchFamily="49" charset="-122"/>
              </a:rPr>
              <a:t>离开方框的信号</a:t>
            </a:r>
          </a:p>
          <a:p>
            <a:pPr lvl="1" algn="just" eaLnBrk="1" hangingPunct="1">
              <a:lnSpc>
                <a:spcPct val="130000"/>
              </a:lnSpc>
              <a:buClr>
                <a:srgbClr val="CC3300"/>
              </a:buClr>
              <a:buFont typeface="Wingdings" pitchFamily="2" charset="2"/>
              <a:buChar char="v"/>
            </a:pPr>
            <a:r>
              <a:rPr lang="zh-CN" altLang="en-US" sz="2400" b="1" i="1">
                <a:solidFill>
                  <a:srgbClr val="CD6117"/>
                </a:solidFill>
                <a:latin typeface="宋体" panose="02010600030101010101" pitchFamily="2" charset="-122"/>
              </a:rPr>
              <a:t>比较环节 </a:t>
            </a:r>
            <a:r>
              <a:rPr lang="zh-CN" altLang="en-US" sz="2400">
                <a:latin typeface="楷体_GB2312" pitchFamily="49" charset="-122"/>
                <a:ea typeface="楷体_GB2312" pitchFamily="49" charset="-122"/>
              </a:rPr>
              <a:t>信号的叠加</a:t>
            </a:r>
          </a:p>
        </p:txBody>
      </p:sp>
      <p:graphicFrame>
        <p:nvGraphicFramePr>
          <p:cNvPr id="37890" name="Object 3">
            <a:extLst>
              <a:ext uri="{FF2B5EF4-FFF2-40B4-BE49-F238E27FC236}">
                <a16:creationId xmlns:a16="http://schemas.microsoft.com/office/drawing/2014/main" id="{C2834EF7-D37E-351A-AA0F-4C88BAAA0880}"/>
              </a:ext>
            </a:extLst>
          </p:cNvPr>
          <p:cNvGraphicFramePr>
            <a:graphicFrameLocks noChangeAspect="1"/>
          </p:cNvGraphicFramePr>
          <p:nvPr>
            <p:ph sz="half" idx="2"/>
          </p:nvPr>
        </p:nvGraphicFramePr>
        <p:xfrm>
          <a:off x="1692275" y="981075"/>
          <a:ext cx="5616575" cy="1530350"/>
        </p:xfrm>
        <a:graphic>
          <a:graphicData uri="http://schemas.openxmlformats.org/presentationml/2006/ole">
            <mc:AlternateContent xmlns:mc="http://schemas.openxmlformats.org/markup-compatibility/2006">
              <mc:Choice xmlns:v="urn:schemas-microsoft-com:vml" Requires="v">
                <p:oleObj name="Visio" r:id="rId3" imgW="3644900" imgH="1003300" progId="Visio.Drawing.11">
                  <p:embed/>
                </p:oleObj>
              </mc:Choice>
              <mc:Fallback>
                <p:oleObj name="Visio" r:id="rId3" imgW="3644900" imgH="1003300" progId="Visio.Drawing.11">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2275" y="981075"/>
                        <a:ext cx="5616575" cy="153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00708" name="Rectangle 4">
            <a:extLst>
              <a:ext uri="{FF2B5EF4-FFF2-40B4-BE49-F238E27FC236}">
                <a16:creationId xmlns:a16="http://schemas.microsoft.com/office/drawing/2014/main" id="{B10C9AC1-37A3-CE45-DEC5-FDCAB11C7E06}"/>
              </a:ext>
            </a:extLst>
          </p:cNvPr>
          <p:cNvSpPr>
            <a:spLocks noGrp="1" noChangeArrowheads="1"/>
          </p:cNvSpPr>
          <p:nvPr>
            <p:ph type="title"/>
          </p:nvPr>
        </p:nvSpPr>
        <p:spPr>
          <a:xfrm>
            <a:off x="611188" y="0"/>
            <a:ext cx="7772400" cy="1143000"/>
          </a:xfrm>
        </p:spPr>
        <p:txBody>
          <a:bodyPr/>
          <a:lstStyle/>
          <a:p>
            <a:pPr eaLnBrk="1" hangingPunct="1">
              <a:defRPr/>
            </a:pPr>
            <a:r>
              <a:rPr lang="en-US" altLang="zh-CN" sz="3600" b="1">
                <a:effectLst>
                  <a:outerShdw blurRad="38100" dist="38100" dir="2700000" algn="tl">
                    <a:srgbClr val="C0C0C0"/>
                  </a:outerShdw>
                </a:effectLst>
              </a:rPr>
              <a:t>1.1 </a:t>
            </a:r>
            <a:r>
              <a:rPr lang="zh-CN" altLang="en-US" sz="3600" b="1">
                <a:effectLst>
                  <a:outerShdw blurRad="38100" dist="38100" dir="2700000" algn="tl">
                    <a:srgbClr val="C0C0C0"/>
                  </a:outerShdw>
                </a:effectLst>
              </a:rPr>
              <a:t>自动控制的基本概念</a:t>
            </a:r>
            <a:r>
              <a:rPr lang="en-US" altLang="zh-CN" sz="3600" b="1">
                <a:effectLst>
                  <a:outerShdw blurRad="38100" dist="38100" dir="2700000" algn="tl">
                    <a:srgbClr val="C0C0C0"/>
                  </a:outerShdw>
                </a:effectLst>
              </a:rPr>
              <a:t>(</a:t>
            </a:r>
            <a:r>
              <a:rPr lang="zh-CN" altLang="en-US" sz="3600" b="1">
                <a:effectLst>
                  <a:outerShdw blurRad="38100" dist="38100" dir="2700000" algn="tl">
                    <a:srgbClr val="C0C0C0"/>
                  </a:outerShdw>
                </a:effectLst>
              </a:rPr>
              <a:t>续</a:t>
            </a:r>
            <a:r>
              <a:rPr lang="en-US" altLang="zh-CN" sz="3600" b="1">
                <a:effectLst>
                  <a:outerShdw blurRad="38100" dist="38100" dir="2700000" algn="tl">
                    <a:srgbClr val="C0C0C0"/>
                  </a:outerShdw>
                </a:effectLst>
              </a:rPr>
              <a:t>)</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200706">
                                            <p:txEl>
                                              <p:pRg st="0" end="0"/>
                                            </p:txEl>
                                          </p:spTgt>
                                        </p:tgtEl>
                                        <p:attrNameLst>
                                          <p:attrName>style.visibility</p:attrName>
                                        </p:attrNameLst>
                                      </p:cBhvr>
                                      <p:to>
                                        <p:strVal val="visible"/>
                                      </p:to>
                                    </p:set>
                                    <p:animEffect transition="in" filter="fade">
                                      <p:cBhvr>
                                        <p:cTn id="7" dur="500"/>
                                        <p:tgtEl>
                                          <p:spTgt spid="200706">
                                            <p:txEl>
                                              <p:pRg st="0" end="0"/>
                                            </p:txEl>
                                          </p:spTgt>
                                        </p:tgtEl>
                                      </p:cBhvr>
                                    </p:animEffect>
                                    <p:anim calcmode="lin" valueType="num">
                                      <p:cBhvr>
                                        <p:cTn id="8" dur="500" fill="hold"/>
                                        <p:tgtEl>
                                          <p:spTgt spid="200706">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20070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0706">
                                            <p:txEl>
                                              <p:pRg st="1" end="1"/>
                                            </p:txEl>
                                          </p:spTgt>
                                        </p:tgtEl>
                                        <p:attrNameLst>
                                          <p:attrName>style.visibility</p:attrName>
                                        </p:attrNameLst>
                                      </p:cBhvr>
                                      <p:to>
                                        <p:strVal val="visible"/>
                                      </p:to>
                                    </p:set>
                                    <p:animEffect transition="in" filter="fade">
                                      <p:cBhvr>
                                        <p:cTn id="12" dur="500"/>
                                        <p:tgtEl>
                                          <p:spTgt spid="200706">
                                            <p:txEl>
                                              <p:pRg st="1" end="1"/>
                                            </p:txEl>
                                          </p:spTgt>
                                        </p:tgtEl>
                                      </p:cBhvr>
                                    </p:animEffect>
                                    <p:anim calcmode="lin" valueType="num">
                                      <p:cBhvr>
                                        <p:cTn id="13" dur="500" fill="hold"/>
                                        <p:tgtEl>
                                          <p:spTgt spid="200706">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200706">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0706">
                                            <p:txEl>
                                              <p:pRg st="2" end="2"/>
                                            </p:txEl>
                                          </p:spTgt>
                                        </p:tgtEl>
                                        <p:attrNameLst>
                                          <p:attrName>style.visibility</p:attrName>
                                        </p:attrNameLst>
                                      </p:cBhvr>
                                      <p:to>
                                        <p:strVal val="visible"/>
                                      </p:to>
                                    </p:set>
                                    <p:animEffect transition="in" filter="fade">
                                      <p:cBhvr>
                                        <p:cTn id="17" dur="500"/>
                                        <p:tgtEl>
                                          <p:spTgt spid="200706">
                                            <p:txEl>
                                              <p:pRg st="2" end="2"/>
                                            </p:txEl>
                                          </p:spTgt>
                                        </p:tgtEl>
                                      </p:cBhvr>
                                    </p:animEffect>
                                    <p:anim calcmode="lin" valueType="num">
                                      <p:cBhvr>
                                        <p:cTn id="18" dur="500" fill="hold"/>
                                        <p:tgtEl>
                                          <p:spTgt spid="200706">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200706">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00706">
                                            <p:txEl>
                                              <p:pRg st="3" end="3"/>
                                            </p:txEl>
                                          </p:spTgt>
                                        </p:tgtEl>
                                        <p:attrNameLst>
                                          <p:attrName>style.visibility</p:attrName>
                                        </p:attrNameLst>
                                      </p:cBhvr>
                                      <p:to>
                                        <p:strVal val="visible"/>
                                      </p:to>
                                    </p:set>
                                    <p:animEffect transition="in" filter="fade">
                                      <p:cBhvr>
                                        <p:cTn id="22" dur="500"/>
                                        <p:tgtEl>
                                          <p:spTgt spid="200706">
                                            <p:txEl>
                                              <p:pRg st="3" end="3"/>
                                            </p:txEl>
                                          </p:spTgt>
                                        </p:tgtEl>
                                      </p:cBhvr>
                                    </p:animEffect>
                                    <p:anim calcmode="lin" valueType="num">
                                      <p:cBhvr>
                                        <p:cTn id="23" dur="500" fill="hold"/>
                                        <p:tgtEl>
                                          <p:spTgt spid="200706">
                                            <p:txEl>
                                              <p:pRg st="3" end="3"/>
                                            </p:txEl>
                                          </p:spTgt>
                                        </p:tgtEl>
                                        <p:attrNameLst>
                                          <p:attrName>ppt_x</p:attrName>
                                        </p:attrNameLst>
                                      </p:cBhvr>
                                      <p:tavLst>
                                        <p:tav tm="0">
                                          <p:val>
                                            <p:strVal val="#ppt_x"/>
                                          </p:val>
                                        </p:tav>
                                        <p:tav tm="100000">
                                          <p:val>
                                            <p:strVal val="#ppt_x"/>
                                          </p:val>
                                        </p:tav>
                                      </p:tavLst>
                                    </p:anim>
                                    <p:anim calcmode="lin" valueType="num">
                                      <p:cBhvr>
                                        <p:cTn id="24" dur="500" fill="hold"/>
                                        <p:tgtEl>
                                          <p:spTgt spid="200706">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00706">
                                            <p:txEl>
                                              <p:pRg st="4" end="4"/>
                                            </p:txEl>
                                          </p:spTgt>
                                        </p:tgtEl>
                                        <p:attrNameLst>
                                          <p:attrName>style.visibility</p:attrName>
                                        </p:attrNameLst>
                                      </p:cBhvr>
                                      <p:to>
                                        <p:strVal val="visible"/>
                                      </p:to>
                                    </p:set>
                                    <p:animEffect transition="in" filter="fade">
                                      <p:cBhvr>
                                        <p:cTn id="27" dur="500"/>
                                        <p:tgtEl>
                                          <p:spTgt spid="200706">
                                            <p:txEl>
                                              <p:pRg st="4" end="4"/>
                                            </p:txEl>
                                          </p:spTgt>
                                        </p:tgtEl>
                                      </p:cBhvr>
                                    </p:animEffect>
                                    <p:anim calcmode="lin" valueType="num">
                                      <p:cBhvr>
                                        <p:cTn id="28" dur="500" fill="hold"/>
                                        <p:tgtEl>
                                          <p:spTgt spid="200706">
                                            <p:txEl>
                                              <p:pRg st="4" end="4"/>
                                            </p:txEl>
                                          </p:spTgt>
                                        </p:tgtEl>
                                        <p:attrNameLst>
                                          <p:attrName>ppt_x</p:attrName>
                                        </p:attrNameLst>
                                      </p:cBhvr>
                                      <p:tavLst>
                                        <p:tav tm="0">
                                          <p:val>
                                            <p:strVal val="#ppt_x"/>
                                          </p:val>
                                        </p:tav>
                                        <p:tav tm="100000">
                                          <p:val>
                                            <p:strVal val="#ppt_x"/>
                                          </p:val>
                                        </p:tav>
                                      </p:tavLst>
                                    </p:anim>
                                    <p:anim calcmode="lin" valueType="num">
                                      <p:cBhvr>
                                        <p:cTn id="29" dur="500" fill="hold"/>
                                        <p:tgtEl>
                                          <p:spTgt spid="200706">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00706">
                                            <p:txEl>
                                              <p:pRg st="5" end="5"/>
                                            </p:txEl>
                                          </p:spTgt>
                                        </p:tgtEl>
                                        <p:attrNameLst>
                                          <p:attrName>style.visibility</p:attrName>
                                        </p:attrNameLst>
                                      </p:cBhvr>
                                      <p:to>
                                        <p:strVal val="visible"/>
                                      </p:to>
                                    </p:set>
                                    <p:animEffect transition="in" filter="fade">
                                      <p:cBhvr>
                                        <p:cTn id="32" dur="500"/>
                                        <p:tgtEl>
                                          <p:spTgt spid="200706">
                                            <p:txEl>
                                              <p:pRg st="5" end="5"/>
                                            </p:txEl>
                                          </p:spTgt>
                                        </p:tgtEl>
                                      </p:cBhvr>
                                    </p:animEffect>
                                    <p:anim calcmode="lin" valueType="num">
                                      <p:cBhvr>
                                        <p:cTn id="33" dur="500" fill="hold"/>
                                        <p:tgtEl>
                                          <p:spTgt spid="200706">
                                            <p:txEl>
                                              <p:pRg st="5" end="5"/>
                                            </p:txEl>
                                          </p:spTgt>
                                        </p:tgtEl>
                                        <p:attrNameLst>
                                          <p:attrName>ppt_x</p:attrName>
                                        </p:attrNameLst>
                                      </p:cBhvr>
                                      <p:tavLst>
                                        <p:tav tm="0">
                                          <p:val>
                                            <p:strVal val="#ppt_x"/>
                                          </p:val>
                                        </p:tav>
                                        <p:tav tm="100000">
                                          <p:val>
                                            <p:strVal val="#ppt_x"/>
                                          </p:val>
                                        </p:tav>
                                      </p:tavLst>
                                    </p:anim>
                                    <p:anim calcmode="lin" valueType="num">
                                      <p:cBhvr>
                                        <p:cTn id="34" dur="500" fill="hold"/>
                                        <p:tgtEl>
                                          <p:spTgt spid="20070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6"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2754" name="Rectangle 2">
            <a:extLst>
              <a:ext uri="{FF2B5EF4-FFF2-40B4-BE49-F238E27FC236}">
                <a16:creationId xmlns:a16="http://schemas.microsoft.com/office/drawing/2014/main" id="{E33BACF4-084E-617E-329D-67917071655C}"/>
              </a:ext>
            </a:extLst>
          </p:cNvPr>
          <p:cNvSpPr>
            <a:spLocks noChangeArrowheads="1"/>
          </p:cNvSpPr>
          <p:nvPr/>
        </p:nvSpPr>
        <p:spPr bwMode="auto">
          <a:xfrm>
            <a:off x="4427538" y="3068638"/>
            <a:ext cx="4191000" cy="294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50000"/>
              </a:spcBef>
              <a:buClr>
                <a:schemeClr val="accent2"/>
              </a:buClr>
              <a:buSzPct val="80000"/>
              <a:buFont typeface="Wingdings" pitchFamily="2" charset="2"/>
              <a:buNone/>
            </a:pPr>
            <a:r>
              <a:rPr kumimoji="1" lang="en-US" altLang="zh-CN" sz="2000">
                <a:latin typeface="Times New Roman" panose="02020603050405020304" pitchFamily="18" charset="0"/>
                <a:ea typeface="楷体_GB2312" pitchFamily="49" charset="-122"/>
              </a:rPr>
              <a:t>        </a:t>
            </a:r>
            <a:r>
              <a:rPr kumimoji="1" lang="zh-CN" altLang="en-US" sz="2400">
                <a:latin typeface="Times New Roman" panose="02020603050405020304" pitchFamily="18" charset="0"/>
                <a:ea typeface="楷体_GB2312" pitchFamily="49" charset="-122"/>
              </a:rPr>
              <a:t>开环控制是指系统的被控制量（输出量）只受控于控制作用，而对控制作用不能反施任何影响的控制方式。采用开环控制的系统称为开环控制系统</a:t>
            </a:r>
            <a:r>
              <a:rPr kumimoji="1" lang="zh-CN" altLang="en-US" sz="2000">
                <a:latin typeface="Times New Roman" panose="02020603050405020304" pitchFamily="18" charset="0"/>
                <a:ea typeface="楷体_GB2312" pitchFamily="49" charset="-122"/>
              </a:rPr>
              <a:t>。</a:t>
            </a:r>
          </a:p>
        </p:txBody>
      </p:sp>
      <p:sp>
        <p:nvSpPr>
          <p:cNvPr id="202755" name="Rectangle 3">
            <a:extLst>
              <a:ext uri="{FF2B5EF4-FFF2-40B4-BE49-F238E27FC236}">
                <a16:creationId xmlns:a16="http://schemas.microsoft.com/office/drawing/2014/main" id="{74BEA5FE-D454-9718-CAF9-BF4E4B2CECA6}"/>
              </a:ext>
            </a:extLst>
          </p:cNvPr>
          <p:cNvSpPr>
            <a:spLocks noChangeArrowheads="1"/>
          </p:cNvSpPr>
          <p:nvPr/>
        </p:nvSpPr>
        <p:spPr bwMode="auto">
          <a:xfrm>
            <a:off x="533400" y="1052513"/>
            <a:ext cx="4398963" cy="725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Clr>
                <a:srgbClr val="CC3300"/>
              </a:buClr>
              <a:buFont typeface="Wingdings" pitchFamily="2" charset="2"/>
              <a:buChar char="v"/>
            </a:pPr>
            <a:r>
              <a:rPr kumimoji="1" lang="en-US" altLang="zh-CN" b="1">
                <a:solidFill>
                  <a:srgbClr val="996633"/>
                </a:solidFill>
                <a:latin typeface="Times New Roman" panose="02020603050405020304" pitchFamily="18" charset="0"/>
              </a:rPr>
              <a:t> </a:t>
            </a:r>
            <a:r>
              <a:rPr kumimoji="1" lang="zh-CN" altLang="en-US" b="1">
                <a:solidFill>
                  <a:srgbClr val="996633"/>
                </a:solidFill>
                <a:latin typeface="Times New Roman" panose="02020603050405020304" pitchFamily="18" charset="0"/>
              </a:rPr>
              <a:t>开环控制与闭环控制</a:t>
            </a:r>
          </a:p>
        </p:txBody>
      </p:sp>
      <p:grpSp>
        <p:nvGrpSpPr>
          <p:cNvPr id="2" name="Group 4">
            <a:extLst>
              <a:ext uri="{FF2B5EF4-FFF2-40B4-BE49-F238E27FC236}">
                <a16:creationId xmlns:a16="http://schemas.microsoft.com/office/drawing/2014/main" id="{4A422B4C-EB9E-557D-F472-4A339D9C88F3}"/>
              </a:ext>
            </a:extLst>
          </p:cNvPr>
          <p:cNvGrpSpPr>
            <a:grpSpLocks/>
          </p:cNvGrpSpPr>
          <p:nvPr/>
        </p:nvGrpSpPr>
        <p:grpSpPr bwMode="auto">
          <a:xfrm>
            <a:off x="539750" y="2032000"/>
            <a:ext cx="3956050" cy="4368800"/>
            <a:chOff x="480" y="1445"/>
            <a:chExt cx="2352" cy="2587"/>
          </a:xfrm>
        </p:grpSpPr>
        <p:graphicFrame>
          <p:nvGraphicFramePr>
            <p:cNvPr id="39942" name="Object 5">
              <a:extLst>
                <a:ext uri="{FF2B5EF4-FFF2-40B4-BE49-F238E27FC236}">
                  <a16:creationId xmlns:a16="http://schemas.microsoft.com/office/drawing/2014/main" id="{E28DFF16-10D7-FB31-C569-D5A574EC2440}"/>
                </a:ext>
              </a:extLst>
            </p:cNvPr>
            <p:cNvGraphicFramePr>
              <a:graphicFrameLocks noChangeAspect="1"/>
            </p:cNvGraphicFramePr>
            <p:nvPr/>
          </p:nvGraphicFramePr>
          <p:xfrm>
            <a:off x="528" y="1861"/>
            <a:ext cx="2304" cy="2171"/>
          </p:xfrm>
          <a:graphic>
            <a:graphicData uri="http://schemas.openxmlformats.org/presentationml/2006/ole">
              <mc:AlternateContent xmlns:mc="http://schemas.openxmlformats.org/markup-compatibility/2006">
                <mc:Choice xmlns:v="urn:schemas-microsoft-com:vml" Requires="v">
                  <p:oleObj name="位图图像" r:id="rId2" imgW="2635250" imgH="2482850" progId="Paint.Picture">
                    <p:embed/>
                  </p:oleObj>
                </mc:Choice>
                <mc:Fallback>
                  <p:oleObj name="位图图像" r:id="rId2" imgW="2635250" imgH="2482850" progId="Paint.Picture">
                    <p:embed/>
                    <p:pic>
                      <p:nvPicPr>
                        <p:cNvPr id="0" name="Object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 y="1861"/>
                          <a:ext cx="2304" cy="2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9943" name="Rectangle 6">
              <a:extLst>
                <a:ext uri="{FF2B5EF4-FFF2-40B4-BE49-F238E27FC236}">
                  <a16:creationId xmlns:a16="http://schemas.microsoft.com/office/drawing/2014/main" id="{AC64A449-A859-EA07-F519-84EBFFB3D58F}"/>
                </a:ext>
              </a:extLst>
            </p:cNvPr>
            <p:cNvSpPr>
              <a:spLocks noChangeArrowheads="1"/>
            </p:cNvSpPr>
            <p:nvPr/>
          </p:nvSpPr>
          <p:spPr bwMode="auto">
            <a:xfrm>
              <a:off x="480" y="1445"/>
              <a:ext cx="996" cy="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buClr>
                  <a:srgbClr val="CC3300"/>
                </a:buClr>
                <a:buFont typeface="Wingdings" pitchFamily="2" charset="2"/>
                <a:buChar char="v"/>
              </a:pPr>
              <a:r>
                <a:rPr kumimoji="1" lang="zh-CN" altLang="en-US" sz="2400" b="1">
                  <a:solidFill>
                    <a:srgbClr val="009900"/>
                  </a:solidFill>
                  <a:latin typeface="Times New Roman" panose="02020603050405020304" pitchFamily="18" charset="0"/>
                  <a:ea typeface="华文新魏" panose="02010800040101010101" pitchFamily="2" charset="-122"/>
                </a:rPr>
                <a:t>开环控制</a:t>
              </a:r>
            </a:p>
          </p:txBody>
        </p:sp>
      </p:grpSp>
      <p:sp>
        <p:nvSpPr>
          <p:cNvPr id="39940" name="AutoShape 7">
            <a:hlinkClick r:id="rId4" action="ppaction://hlinksldjump" highlightClick="1"/>
            <a:extLst>
              <a:ext uri="{FF2B5EF4-FFF2-40B4-BE49-F238E27FC236}">
                <a16:creationId xmlns:a16="http://schemas.microsoft.com/office/drawing/2014/main" id="{B821F998-C590-D984-DBF6-A1E079816F6F}"/>
              </a:ext>
            </a:extLst>
          </p:cNvPr>
          <p:cNvSpPr>
            <a:spLocks noChangeArrowheads="1"/>
          </p:cNvSpPr>
          <p:nvPr/>
        </p:nvSpPr>
        <p:spPr bwMode="auto">
          <a:xfrm>
            <a:off x="8686800" y="6553200"/>
            <a:ext cx="457200" cy="304800"/>
          </a:xfrm>
          <a:prstGeom prst="actionButtonBeginning">
            <a:avLst/>
          </a:prstGeom>
          <a:solidFill>
            <a:srgbClr val="FFFF99"/>
          </a:solidFill>
          <a:ln w="9525">
            <a:solidFill>
              <a:srgbClr val="FFCC00"/>
            </a:solidFill>
            <a:miter lim="800000"/>
            <a:headEnd/>
            <a:tailEnd/>
          </a:ln>
        </p:spPr>
        <p:txBody>
          <a:bodyPr wrap="none" anchor="ctr"/>
          <a:lstStyle>
            <a:lvl1pPr>
              <a:spcBef>
                <a:spcPct val="20000"/>
              </a:spcBef>
              <a:buClr>
                <a:schemeClr val="folHlink"/>
              </a:buClr>
              <a:buFont typeface="Wingdings" pitchFamily="2" charset="2"/>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hlink"/>
              </a:buClr>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folHlink"/>
              </a:buClr>
              <a:buFont typeface="Wingdings" pitchFamily="2" charset="2"/>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hlink"/>
              </a:buClr>
              <a:buSzPct val="11500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FontTx/>
              <a:buNone/>
            </a:pPr>
            <a:endParaRPr lang="zh-CN" altLang="en-US" sz="1800"/>
          </a:p>
        </p:txBody>
      </p:sp>
      <p:sp>
        <p:nvSpPr>
          <p:cNvPr id="202760" name="Rectangle 8">
            <a:extLst>
              <a:ext uri="{FF2B5EF4-FFF2-40B4-BE49-F238E27FC236}">
                <a16:creationId xmlns:a16="http://schemas.microsoft.com/office/drawing/2014/main" id="{1E90367B-3C6C-E86A-F763-1962C16F623C}"/>
              </a:ext>
            </a:extLst>
          </p:cNvPr>
          <p:cNvSpPr>
            <a:spLocks noGrp="1" noChangeArrowheads="1"/>
          </p:cNvSpPr>
          <p:nvPr>
            <p:ph type="title"/>
          </p:nvPr>
        </p:nvSpPr>
        <p:spPr>
          <a:xfrm>
            <a:off x="611188" y="0"/>
            <a:ext cx="7772400" cy="1143000"/>
          </a:xfrm>
        </p:spPr>
        <p:txBody>
          <a:bodyPr/>
          <a:lstStyle/>
          <a:p>
            <a:pPr eaLnBrk="1" hangingPunct="1">
              <a:defRPr/>
            </a:pPr>
            <a:r>
              <a:rPr lang="en-US" altLang="zh-CN" sz="3600" b="1">
                <a:effectLst>
                  <a:outerShdw blurRad="38100" dist="38100" dir="2700000" algn="tl">
                    <a:srgbClr val="C0C0C0"/>
                  </a:outerShdw>
                </a:effectLst>
              </a:rPr>
              <a:t>1.1 </a:t>
            </a:r>
            <a:r>
              <a:rPr lang="zh-CN" altLang="en-US" sz="3600" b="1">
                <a:effectLst>
                  <a:outerShdw blurRad="38100" dist="38100" dir="2700000" algn="tl">
                    <a:srgbClr val="C0C0C0"/>
                  </a:outerShdw>
                </a:effectLst>
              </a:rPr>
              <a:t>自动控制的基本概念</a:t>
            </a:r>
            <a:r>
              <a:rPr lang="en-US" altLang="zh-CN" sz="3600" b="1">
                <a:effectLst>
                  <a:outerShdw blurRad="38100" dist="38100" dir="2700000" algn="tl">
                    <a:srgbClr val="C0C0C0"/>
                  </a:outerShdw>
                </a:effectLst>
              </a:rPr>
              <a:t>(</a:t>
            </a:r>
            <a:r>
              <a:rPr lang="zh-CN" altLang="en-US" sz="3600" b="1">
                <a:effectLst>
                  <a:outerShdw blurRad="38100" dist="38100" dir="2700000" algn="tl">
                    <a:srgbClr val="C0C0C0"/>
                  </a:outerShdw>
                </a:effectLst>
              </a:rPr>
              <a:t>续</a:t>
            </a:r>
            <a:r>
              <a:rPr lang="en-US" altLang="zh-CN" sz="3600" b="1">
                <a:effectLst>
                  <a:outerShdw blurRad="38100" dist="38100" dir="2700000" algn="tl">
                    <a:srgbClr val="C0C0C0"/>
                  </a:outerShdw>
                </a:effectLst>
              </a:rPr>
              <a:t>)</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02755"/>
                                        </p:tgtEl>
                                        <p:attrNameLst>
                                          <p:attrName>style.visibility</p:attrName>
                                        </p:attrNameLst>
                                      </p:cBhvr>
                                      <p:to>
                                        <p:strVal val="visible"/>
                                      </p:to>
                                    </p:set>
                                    <p:anim calcmode="lin" valueType="num">
                                      <p:cBhvr additive="base">
                                        <p:cTn id="7" dur="500" fill="hold"/>
                                        <p:tgtEl>
                                          <p:spTgt spid="202755"/>
                                        </p:tgtEl>
                                        <p:attrNameLst>
                                          <p:attrName>ppt_x</p:attrName>
                                        </p:attrNameLst>
                                      </p:cBhvr>
                                      <p:tavLst>
                                        <p:tav tm="0">
                                          <p:val>
                                            <p:strVal val="0-#ppt_w/2"/>
                                          </p:val>
                                        </p:tav>
                                        <p:tav tm="100000">
                                          <p:val>
                                            <p:strVal val="#ppt_x"/>
                                          </p:val>
                                        </p:tav>
                                      </p:tavLst>
                                    </p:anim>
                                    <p:anim calcmode="lin" valueType="num">
                                      <p:cBhvr additive="base">
                                        <p:cTn id="8" dur="500" fill="hold"/>
                                        <p:tgtEl>
                                          <p:spTgt spid="202755"/>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9" presetClass="entr" presetSubtype="0" fill="hold" nodeType="clickEffect">
                                  <p:stCondLst>
                                    <p:cond delay="0"/>
                                  </p:stCondLst>
                                  <p:childTnLst>
                                    <p:set>
                                      <p:cBhvr>
                                        <p:cTn id="18" dur="1" fill="hold">
                                          <p:stCondLst>
                                            <p:cond delay="0"/>
                                          </p:stCondLst>
                                        </p:cTn>
                                        <p:tgtEl>
                                          <p:spTgt spid="202754"/>
                                        </p:tgtEl>
                                        <p:attrNameLst>
                                          <p:attrName>style.visibility</p:attrName>
                                        </p:attrNameLst>
                                      </p:cBhvr>
                                      <p:to>
                                        <p:strVal val="visible"/>
                                      </p:to>
                                    </p:set>
                                    <p:animEffect transition="in" filter="dissolve">
                                      <p:cBhvr>
                                        <p:cTn id="19" dur="500"/>
                                        <p:tgtEl>
                                          <p:spTgt spid="2027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754" grpId="0" autoUpdateAnimBg="0"/>
      <p:bldP spid="202755" grpId="0" autoUpdateAnimBg="0"/>
    </p:bldLst>
  </p:timing>
</p:sld>
</file>

<file path=ppt/theme/theme1.xml><?xml version="1.0" encoding="utf-8"?>
<a:theme xmlns:a="http://schemas.openxmlformats.org/drawingml/2006/main" name="万里长城">
  <a:themeElements>
    <a:clrScheme name="万里长城 1">
      <a:dk1>
        <a:srgbClr val="000000"/>
      </a:dk1>
      <a:lt1>
        <a:srgbClr val="FFFFFF"/>
      </a:lt1>
      <a:dk2>
        <a:srgbClr val="000099"/>
      </a:dk2>
      <a:lt2>
        <a:srgbClr val="969696"/>
      </a:lt2>
      <a:accent1>
        <a:srgbClr val="FFFF99"/>
      </a:accent1>
      <a:accent2>
        <a:srgbClr val="006666"/>
      </a:accent2>
      <a:accent3>
        <a:srgbClr val="FFFFFF"/>
      </a:accent3>
      <a:accent4>
        <a:srgbClr val="000000"/>
      </a:accent4>
      <a:accent5>
        <a:srgbClr val="FFFFCA"/>
      </a:accent5>
      <a:accent6>
        <a:srgbClr val="005C5C"/>
      </a:accent6>
      <a:hlink>
        <a:srgbClr val="800080"/>
      </a:hlink>
      <a:folHlink>
        <a:srgbClr val="FF6600"/>
      </a:folHlink>
    </a:clrScheme>
    <a:fontScheme name="万里长城">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万里长城 1">
        <a:dk1>
          <a:srgbClr val="000000"/>
        </a:dk1>
        <a:lt1>
          <a:srgbClr val="FFFFFF"/>
        </a:lt1>
        <a:dk2>
          <a:srgbClr val="000099"/>
        </a:dk2>
        <a:lt2>
          <a:srgbClr val="969696"/>
        </a:lt2>
        <a:accent1>
          <a:srgbClr val="FFFF99"/>
        </a:accent1>
        <a:accent2>
          <a:srgbClr val="006666"/>
        </a:accent2>
        <a:accent3>
          <a:srgbClr val="FFFFFF"/>
        </a:accent3>
        <a:accent4>
          <a:srgbClr val="000000"/>
        </a:accent4>
        <a:accent5>
          <a:srgbClr val="FFFFCA"/>
        </a:accent5>
        <a:accent6>
          <a:srgbClr val="005C5C"/>
        </a:accent6>
        <a:hlink>
          <a:srgbClr val="800080"/>
        </a:hlink>
        <a:folHlink>
          <a:srgbClr val="FF6600"/>
        </a:folHlink>
      </a:clrScheme>
      <a:clrMap bg1="lt1" tx1="dk1" bg2="lt2" tx2="dk2" accent1="accent1" accent2="accent2" accent3="accent3" accent4="accent4" accent5="accent5" accent6="accent6" hlink="hlink" folHlink="folHlink"/>
    </a:extraClrScheme>
    <a:extraClrScheme>
      <a:clrScheme name="万里长城 2">
        <a:dk1>
          <a:srgbClr val="000000"/>
        </a:dk1>
        <a:lt1>
          <a:srgbClr val="8EA4EA"/>
        </a:lt1>
        <a:dk2>
          <a:srgbClr val="0033CC"/>
        </a:dk2>
        <a:lt2>
          <a:srgbClr val="969696"/>
        </a:lt2>
        <a:accent1>
          <a:srgbClr val="86B5B6"/>
        </a:accent1>
        <a:accent2>
          <a:srgbClr val="FFCC66"/>
        </a:accent2>
        <a:accent3>
          <a:srgbClr val="C6CFF3"/>
        </a:accent3>
        <a:accent4>
          <a:srgbClr val="000000"/>
        </a:accent4>
        <a:accent5>
          <a:srgbClr val="C3D7D7"/>
        </a:accent5>
        <a:accent6>
          <a:srgbClr val="E7B95C"/>
        </a:accent6>
        <a:hlink>
          <a:srgbClr val="626292"/>
        </a:hlink>
        <a:folHlink>
          <a:srgbClr val="A2366C"/>
        </a:folHlink>
      </a:clrScheme>
      <a:clrMap bg1="lt1" tx1="dk1" bg2="lt2" tx2="dk2" accent1="accent1" accent2="accent2" accent3="accent3" accent4="accent4" accent5="accent5" accent6="accent6" hlink="hlink" folHlink="folHlink"/>
    </a:extraClrScheme>
    <a:extraClrScheme>
      <a:clrScheme name="万里长城 3">
        <a:dk1>
          <a:srgbClr val="0000FF"/>
        </a:dk1>
        <a:lt1>
          <a:srgbClr val="C0C0C0"/>
        </a:lt1>
        <a:dk2>
          <a:srgbClr val="000000"/>
        </a:dk2>
        <a:lt2>
          <a:srgbClr val="B2B2B2"/>
        </a:lt2>
        <a:accent1>
          <a:srgbClr val="FFCC99"/>
        </a:accent1>
        <a:accent2>
          <a:srgbClr val="FF99CC"/>
        </a:accent2>
        <a:accent3>
          <a:srgbClr val="DCDCDC"/>
        </a:accent3>
        <a:accent4>
          <a:srgbClr val="0000DA"/>
        </a:accent4>
        <a:accent5>
          <a:srgbClr val="FFE2CA"/>
        </a:accent5>
        <a:accent6>
          <a:srgbClr val="E78AB9"/>
        </a:accent6>
        <a:hlink>
          <a:srgbClr val="9C4070"/>
        </a:hlink>
        <a:folHlink>
          <a:srgbClr val="00716E"/>
        </a:folHlink>
      </a:clrScheme>
      <a:clrMap bg1="lt1" tx1="dk1" bg2="lt2" tx2="dk2" accent1="accent1" accent2="accent2" accent3="accent3" accent4="accent4" accent5="accent5" accent6="accent6" hlink="hlink" folHlink="folHlink"/>
    </a:extraClrScheme>
    <a:extraClrScheme>
      <a:clrScheme name="万里长城 4">
        <a:dk1>
          <a:srgbClr val="0029AC"/>
        </a:dk1>
        <a:lt1>
          <a:srgbClr val="CCFFCC"/>
        </a:lt1>
        <a:dk2>
          <a:srgbClr val="993366"/>
        </a:dk2>
        <a:lt2>
          <a:srgbClr val="969696"/>
        </a:lt2>
        <a:accent1>
          <a:srgbClr val="FFCC99"/>
        </a:accent1>
        <a:accent2>
          <a:srgbClr val="6699FF"/>
        </a:accent2>
        <a:accent3>
          <a:srgbClr val="E2FFE2"/>
        </a:accent3>
        <a:accent4>
          <a:srgbClr val="002192"/>
        </a:accent4>
        <a:accent5>
          <a:srgbClr val="FFE2CA"/>
        </a:accent5>
        <a:accent6>
          <a:srgbClr val="5C8AE7"/>
        </a:accent6>
        <a:hlink>
          <a:srgbClr val="006600"/>
        </a:hlink>
        <a:folHlink>
          <a:srgbClr val="3366FF"/>
        </a:folHlink>
      </a:clrScheme>
      <a:clrMap bg1="lt1" tx1="dk1" bg2="lt2" tx2="dk2" accent1="accent1" accent2="accent2" accent3="accent3" accent4="accent4" accent5="accent5" accent6="accent6" hlink="hlink" folHlink="folHlink"/>
    </a:extraClrScheme>
    <a:extraClrScheme>
      <a:clrScheme name="万里长城 5">
        <a:dk1>
          <a:srgbClr val="333333"/>
        </a:dk1>
        <a:lt1>
          <a:srgbClr val="FF99CC"/>
        </a:lt1>
        <a:dk2>
          <a:srgbClr val="006600"/>
        </a:dk2>
        <a:lt2>
          <a:srgbClr val="B2B2B2"/>
        </a:lt2>
        <a:accent1>
          <a:srgbClr val="FFFF66"/>
        </a:accent1>
        <a:accent2>
          <a:srgbClr val="33CCFF"/>
        </a:accent2>
        <a:accent3>
          <a:srgbClr val="FFCAE2"/>
        </a:accent3>
        <a:accent4>
          <a:srgbClr val="2A2A2A"/>
        </a:accent4>
        <a:accent5>
          <a:srgbClr val="FFFFB8"/>
        </a:accent5>
        <a:accent6>
          <a:srgbClr val="2DB9E7"/>
        </a:accent6>
        <a:hlink>
          <a:srgbClr val="6600FF"/>
        </a:hlink>
        <a:folHlink>
          <a:srgbClr val="CC0066"/>
        </a:folHlink>
      </a:clrScheme>
      <a:clrMap bg1="lt1" tx1="dk1" bg2="lt2" tx2="dk2" accent1="accent1" accent2="accent2" accent3="accent3" accent4="accent4" accent5="accent5" accent6="accent6" hlink="hlink" folHlink="folHlink"/>
    </a:extraClrScheme>
    <a:extraClrScheme>
      <a:clrScheme name="万里长城 6">
        <a:dk1>
          <a:srgbClr val="000000"/>
        </a:dk1>
        <a:lt1>
          <a:srgbClr val="FFFFCC"/>
        </a:lt1>
        <a:dk2>
          <a:srgbClr val="6756A6"/>
        </a:dk2>
        <a:lt2>
          <a:srgbClr val="969696"/>
        </a:lt2>
        <a:accent1>
          <a:srgbClr val="99CCFF"/>
        </a:accent1>
        <a:accent2>
          <a:srgbClr val="008000"/>
        </a:accent2>
        <a:accent3>
          <a:srgbClr val="FFFFE2"/>
        </a:accent3>
        <a:accent4>
          <a:srgbClr val="000000"/>
        </a:accent4>
        <a:accent5>
          <a:srgbClr val="CAE2FF"/>
        </a:accent5>
        <a:accent6>
          <a:srgbClr val="007300"/>
        </a:accent6>
        <a:hlink>
          <a:srgbClr val="990033"/>
        </a:hlink>
        <a:folHlink>
          <a:srgbClr val="9900CC"/>
        </a:folHlink>
      </a:clrScheme>
      <a:clrMap bg1="lt1" tx1="dk1" bg2="lt2" tx2="dk2" accent1="accent1" accent2="accent2" accent3="accent3" accent4="accent4" accent5="accent5" accent6="accent6" hlink="hlink" folHlink="folHlink"/>
    </a:extraClrScheme>
    <a:extraClrScheme>
      <a:clrScheme name="万里长城 7">
        <a:dk1>
          <a:srgbClr val="CC3300"/>
        </a:dk1>
        <a:lt1>
          <a:srgbClr val="99CCFF"/>
        </a:lt1>
        <a:dk2>
          <a:srgbClr val="003399"/>
        </a:dk2>
        <a:lt2>
          <a:srgbClr val="969696"/>
        </a:lt2>
        <a:accent1>
          <a:srgbClr val="CED7FE"/>
        </a:accent1>
        <a:accent2>
          <a:srgbClr val="FFFFFF"/>
        </a:accent2>
        <a:accent3>
          <a:srgbClr val="CAE2FF"/>
        </a:accent3>
        <a:accent4>
          <a:srgbClr val="AE2A00"/>
        </a:accent4>
        <a:accent5>
          <a:srgbClr val="E3E8FE"/>
        </a:accent5>
        <a:accent6>
          <a:srgbClr val="E7E7E7"/>
        </a:accent6>
        <a:hlink>
          <a:srgbClr val="006600"/>
        </a:hlink>
        <a:folHlink>
          <a:srgbClr val="777777"/>
        </a:folHlink>
      </a:clrScheme>
      <a:clrMap bg1="lt1" tx1="dk1" bg2="lt2" tx2="dk2" accent1="accent1" accent2="accent2" accent3="accent3" accent4="accent4" accent5="accent5" accent6="accent6" hlink="hlink" folHlink="folHlink"/>
    </a:extraClrScheme>
    <a:extraClrScheme>
      <a:clrScheme name="万里长城 8">
        <a:dk1>
          <a:srgbClr val="006600"/>
        </a:dk1>
        <a:lt1>
          <a:srgbClr val="FFCC99"/>
        </a:lt1>
        <a:dk2>
          <a:srgbClr val="000000"/>
        </a:dk2>
        <a:lt2>
          <a:srgbClr val="B2B2B2"/>
        </a:lt2>
        <a:accent1>
          <a:srgbClr val="FFFFFF"/>
        </a:accent1>
        <a:accent2>
          <a:srgbClr val="FFFF66"/>
        </a:accent2>
        <a:accent3>
          <a:srgbClr val="FFE2CA"/>
        </a:accent3>
        <a:accent4>
          <a:srgbClr val="005600"/>
        </a:accent4>
        <a:accent5>
          <a:srgbClr val="FFFFFF"/>
        </a:accent5>
        <a:accent6>
          <a:srgbClr val="E7E75C"/>
        </a:accent6>
        <a:hlink>
          <a:srgbClr val="5B5B89"/>
        </a:hlink>
        <a:folHlink>
          <a:srgbClr val="33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CDESIGNA</Template>
  <TotalTime>3348</TotalTime>
  <Words>3705</Words>
  <Application>Microsoft Macintosh PowerPoint</Application>
  <PresentationFormat>全屏显示(4:3)</PresentationFormat>
  <Paragraphs>244</Paragraphs>
  <Slides>38</Slides>
  <Notes>15</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嵌入 OLE 服务器</vt:lpstr>
      </vt:variant>
      <vt:variant>
        <vt:i4>2</vt:i4>
      </vt:variant>
      <vt:variant>
        <vt:lpstr>幻灯片标题</vt:lpstr>
      </vt:variant>
      <vt:variant>
        <vt:i4>38</vt:i4>
      </vt:variant>
    </vt:vector>
  </HeadingPairs>
  <TitlesOfParts>
    <vt:vector size="57" baseType="lpstr">
      <vt:lpstr>Arial</vt:lpstr>
      <vt:lpstr>宋体</vt:lpstr>
      <vt:lpstr>Wingdings</vt:lpstr>
      <vt:lpstr>华文行楷</vt:lpstr>
      <vt:lpstr>微软雅黑</vt:lpstr>
      <vt:lpstr>Georgia</vt:lpstr>
      <vt:lpstr>Times New Roman</vt:lpstr>
      <vt:lpstr>黑体</vt:lpstr>
      <vt:lpstr>隶书</vt:lpstr>
      <vt:lpstr>楷体_GB2312</vt:lpstr>
      <vt:lpstr>华文新魏</vt:lpstr>
      <vt:lpstr>方正魏碑简体</vt:lpstr>
      <vt:lpstr>+mn-ea</vt:lpstr>
      <vt:lpstr>华文中宋</vt:lpstr>
      <vt:lpstr>Symbol</vt:lpstr>
      <vt:lpstr>Garamond</vt:lpstr>
      <vt:lpstr>万里长城</vt:lpstr>
      <vt:lpstr>Microsoft Visio 绘图</vt:lpstr>
      <vt:lpstr>位图图像</vt:lpstr>
      <vt:lpstr>PowerPoint 演示文稿</vt:lpstr>
      <vt:lpstr>学科特点与学习方法</vt:lpstr>
      <vt:lpstr>第一章 绪论</vt:lpstr>
      <vt:lpstr>1.1 自动控制的基本概念</vt:lpstr>
      <vt:lpstr>PowerPoint 演示文稿</vt:lpstr>
      <vt:lpstr>1.1 自动控制的基本概念(续)</vt:lpstr>
      <vt:lpstr>1.1 自动控制的基本概念(续)</vt:lpstr>
      <vt:lpstr>1.1 自动控制的基本概念(续)</vt:lpstr>
      <vt:lpstr>1.1 自动控制的基本概念(续)</vt:lpstr>
      <vt:lpstr>开环控制系统方框图</vt:lpstr>
      <vt:lpstr>PowerPoint 演示文稿</vt:lpstr>
      <vt:lpstr>人取书的控制过程</vt:lpstr>
      <vt:lpstr>闭环控制系统方框图</vt:lpstr>
      <vt:lpstr>PowerPoint 演示文稿</vt:lpstr>
      <vt:lpstr>反馈的概念</vt:lpstr>
      <vt:lpstr>比较以上两种控制方式</vt:lpstr>
      <vt:lpstr>开环和闭环控制系统的特点</vt:lpstr>
      <vt:lpstr>反馈控制系统的组成、名词术语和定义</vt:lpstr>
      <vt:lpstr>PowerPoint 演示文稿</vt:lpstr>
      <vt:lpstr>PowerPoint 演示文稿</vt:lpstr>
      <vt:lpstr>主从机械手原理（随动系统）</vt:lpstr>
      <vt:lpstr>PowerPoint 演示文稿</vt:lpstr>
      <vt:lpstr>经典控制理论</vt:lpstr>
      <vt:lpstr>经典控制理论的基本特征</vt:lpstr>
      <vt:lpstr>现代控制理论</vt:lpstr>
      <vt:lpstr>大系统理论</vt:lpstr>
      <vt:lpstr>智能控制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作业</vt:lpstr>
    </vt:vector>
  </TitlesOfParts>
  <Company>ustc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H2 / H∞控制简介</dc:title>
  <dc:creator>jqduan</dc:creator>
  <cp:lastModifiedBy>Microsoft Office User</cp:lastModifiedBy>
  <cp:revision>717</cp:revision>
  <dcterms:created xsi:type="dcterms:W3CDTF">2003-11-11T08:45:10Z</dcterms:created>
  <dcterms:modified xsi:type="dcterms:W3CDTF">2024-03-12T11:26:03Z</dcterms:modified>
</cp:coreProperties>
</file>